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</p:sldMasterIdLst>
  <p:notesMasterIdLst>
    <p:notesMasterId r:id="rId20"/>
  </p:notesMasterIdLst>
  <p:handoutMasterIdLst>
    <p:handoutMasterId r:id="rId21"/>
  </p:handoutMasterIdLst>
  <p:sldIdLst>
    <p:sldId id="369" r:id="rId2"/>
    <p:sldId id="372" r:id="rId3"/>
    <p:sldId id="400" r:id="rId4"/>
    <p:sldId id="391" r:id="rId5"/>
    <p:sldId id="392" r:id="rId6"/>
    <p:sldId id="393" r:id="rId7"/>
    <p:sldId id="373" r:id="rId8"/>
    <p:sldId id="387" r:id="rId9"/>
    <p:sldId id="360" r:id="rId10"/>
    <p:sldId id="388" r:id="rId11"/>
    <p:sldId id="386" r:id="rId12"/>
    <p:sldId id="380" r:id="rId13"/>
    <p:sldId id="395" r:id="rId14"/>
    <p:sldId id="396" r:id="rId15"/>
    <p:sldId id="397" r:id="rId16"/>
    <p:sldId id="399" r:id="rId17"/>
    <p:sldId id="398" r:id="rId18"/>
    <p:sldId id="394" r:id="rId1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FF"/>
    <a:srgbClr val="00CCFF"/>
    <a:srgbClr val="009900"/>
    <a:srgbClr val="FFCCFF"/>
    <a:srgbClr val="3333CC"/>
    <a:srgbClr val="FFDE75"/>
    <a:srgbClr val="FF6600"/>
    <a:srgbClr val="6C0000"/>
    <a:srgbClr val="0E0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7" autoAdjust="0"/>
    <p:restoredTop sz="94757" autoAdjust="0"/>
  </p:normalViewPr>
  <p:slideViewPr>
    <p:cSldViewPr>
      <p:cViewPr varScale="1">
        <p:scale>
          <a:sx n="113" d="100"/>
          <a:sy n="113" d="100"/>
        </p:scale>
        <p:origin x="750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77;&#1085;&#1072;\Documents\&#1059;&#1095;&#1077;&#1085;&#1085;&#1099;&#1081;%20&#1089;&#1077;&#1082;&#1088;&#1077;&#1090;&#1072;&#1088;&#1100;%202017\&#1054;&#1090;&#1095;&#1077;&#1090;%20&#1053;&#1048;&#1048;&#1056;&#1069;&#1057;%202018\&#1088;&#1077;&#1090;&#1086;&#1089;&#1087;&#1077;&#1082;&#1090;&#1080;&#1074;&#1072;%20&#1088;&#1077;&#1079;&#1091;&#1083;&#1100;&#1090;&#1072;&#1090;&#1080;&#1074;&#1085;&#1086;&#1089;&#1090;&#1080;%20&#1053;&#1048;&#1048;&#1056;&#1069;&#1057;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77;&#1085;&#1072;\Documents\D&#1059;&#1095;&#1077;&#1085;&#1085;&#1099;&#1081;%20&#1089;&#1077;&#1082;&#1088;&#1077;&#1090;&#1072;&#1088;&#1100;\&#1054;&#1090;&#1095;&#1077;&#1090;%20&#1053;&#1048;&#1048;&#1056;&#1069;&#1057;%202018\&#1088;&#1077;&#1090;&#1086;&#1089;&#1087;&#1077;&#1082;&#1090;&#1080;&#1074;&#1072;%20&#1088;&#1077;&#1079;&#1091;&#1083;&#1100;&#1090;&#1072;&#1090;&#1080;&#1074;&#1085;&#1086;&#1089;&#1090;&#1080;%20&#1053;&#1048;&#1048;&#1056;&#1069;&#1057;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77;&#1085;&#1072;\Documents\&#1059;&#1095;&#1077;&#1085;&#1085;&#1099;&#1081;%20&#1089;&#1077;&#1082;&#1088;&#1077;&#1090;&#1072;&#1088;&#1100;%202017\&#1054;&#1090;&#1095;&#1077;&#1090;%20&#1053;&#1048;&#1048;&#1056;&#1069;&#1057;%202018\&#1088;&#1077;&#1090;&#1086;&#1089;&#1087;&#1077;&#1082;&#1090;&#1080;&#1074;&#1072;%20&#1088;&#1077;&#1079;&#1091;&#1083;&#1100;&#1090;&#1072;&#1090;&#1080;&#1074;&#1085;&#1086;&#1089;&#1090;&#1080;%20&#1053;&#1048;&#1048;&#1056;&#1069;&#1057;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77;&#1085;&#1072;\Documents\&#1059;&#1095;&#1077;&#1085;&#1085;&#1099;&#1081;%20&#1089;&#1077;&#1082;&#1088;&#1077;&#1090;&#1072;&#1088;&#1100;%202017\&#1054;&#1090;&#1095;&#1077;&#1090;%20&#1053;&#1048;&#1048;&#1056;&#1069;&#1057;%202018\&#1088;&#1077;&#1090;&#1086;&#1089;&#1087;&#1077;&#1082;&#1090;&#1080;&#1074;&#1072;%20&#1088;&#1077;&#1079;&#1091;&#1083;&#1100;&#1090;&#1072;&#1090;&#1080;&#1074;&#1085;&#1086;&#1089;&#1090;&#1080;%20&#1053;&#1048;&#1048;&#1056;&#1069;&#1057;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77;&#1085;&#1072;\Documents\&#1059;&#1095;&#1077;&#1085;&#1085;&#1099;&#1081;%20&#1089;&#1077;&#1082;&#1088;&#1077;&#1090;&#1072;&#1088;&#1100;%202017\&#1054;&#1090;&#1095;&#1077;&#1090;%20&#1053;&#1048;&#1048;&#1056;&#1069;&#1057;%202018\&#1088;&#1077;&#1090;&#1086;&#1089;&#1087;&#1077;&#1082;&#1090;&#1080;&#1074;&#1072;%20&#1088;&#1077;&#1079;&#1091;&#1083;&#1100;&#1090;&#1072;&#1090;&#1080;&#1074;&#1085;&#1086;&#1089;&#1090;&#1080;%20&#1053;&#1048;&#1048;&#1056;&#1069;&#1057;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77;&#1085;&#1072;\Documents\D&#1059;&#1095;&#1077;&#1085;&#1085;&#1099;&#1081;%20&#1089;&#1077;&#1082;&#1088;&#1077;&#1090;&#1072;&#1088;&#1100;\&#1054;&#1090;&#1095;&#1077;&#1090;%20&#1053;&#1048;&#1048;&#1056;&#1069;&#1057;%202018\&#1088;&#1077;&#1090;&#1086;&#1089;&#1087;&#1077;&#1082;&#1090;&#1080;&#1074;&#1072;%20&#1088;&#1077;&#1079;&#1091;&#1083;&#1100;&#1090;&#1072;&#1090;&#1080;&#1074;&#1085;&#1086;&#1089;&#1090;&#1080;%20&#1053;&#1048;&#1048;&#1056;&#1069;&#1057;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77;&#1085;&#1072;\Documents\&#1059;&#1095;&#1077;&#1085;&#1085;&#1099;&#1081;%20&#1089;&#1077;&#1082;&#1088;&#1077;&#1090;&#1072;&#1088;&#1100;%202017\&#1054;&#1090;&#1095;&#1077;&#1090;%20&#1053;&#1048;&#1048;&#1056;&#1069;&#1057;%202018\&#1088;&#1077;&#1090;&#1086;&#1089;&#1087;&#1077;&#1082;&#1090;&#1080;&#1074;&#1072;%20&#1088;&#1077;&#1079;&#1091;&#1083;&#1100;&#1090;&#1072;&#1090;&#1080;&#1074;&#1085;&#1086;&#1089;&#1090;&#1080;%20&#1053;&#1048;&#1048;&#1056;&#1069;&#1057;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77;&#1085;&#1072;\Documents\&#1059;&#1095;&#1077;&#1085;&#1085;&#1099;&#1081;%20&#1089;&#1077;&#1082;&#1088;&#1077;&#1090;&#1072;&#1088;&#1100;%202017\&#1054;&#1090;&#1095;&#1077;&#1090;%20&#1053;&#1048;&#1048;&#1056;&#1069;&#1057;%202018\&#1088;&#1077;&#1090;&#1086;&#1089;&#1087;&#1077;&#1082;&#1090;&#1080;&#1074;&#1072;%20&#1088;&#1077;&#1079;&#1091;&#1083;&#1100;&#1090;&#1072;&#1090;&#1080;&#1074;&#1085;&#1086;&#1089;&#1090;&#1080;%20&#1053;&#1048;&#1048;&#1056;&#1069;&#1057;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3;&#1077;&#1085;&#1072;\Documents\&#1059;&#1095;&#1077;&#1085;&#1085;&#1099;&#1081;%20&#1089;&#1077;&#1082;&#1088;&#1077;&#1090;&#1072;&#1088;&#1100;%202017\&#1054;&#1090;&#1095;&#1077;&#1090;%20&#1053;&#1048;&#1048;&#1056;&#1069;&#1057;%202018\&#1088;&#1077;&#1090;&#1086;&#1089;&#1087;&#1077;&#1082;&#1090;&#1080;&#1074;&#1072;%20&#1088;&#1077;&#1079;&#1091;&#1083;&#1100;&#1090;&#1072;&#1090;&#1080;&#1074;&#1085;&#1086;&#1089;&#1090;&#1080;%20&#1053;&#1048;&#1048;&#1056;&#1069;&#1057;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Количество публикаций (всего)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Лист1!$A$14</c:f>
              <c:strCache>
                <c:ptCount val="1"/>
                <c:pt idx="0">
                  <c:v>Количество публикаций всего, ед.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Лист1!$T$2:$X$2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Лист1!$T$14:$X$14</c:f>
              <c:numCache>
                <c:formatCode>General</c:formatCode>
                <c:ptCount val="5"/>
                <c:pt idx="0">
                  <c:v>96</c:v>
                </c:pt>
                <c:pt idx="1">
                  <c:v>93</c:v>
                </c:pt>
                <c:pt idx="2">
                  <c:v>59</c:v>
                </c:pt>
                <c:pt idx="3">
                  <c:v>79</c:v>
                </c:pt>
                <c:pt idx="4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BB-47E0-A51E-FE2525D7E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0017216"/>
        <c:axId val="1810025376"/>
      </c:barChart>
      <c:catAx>
        <c:axId val="181001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25376"/>
        <c:crosses val="autoZero"/>
        <c:auto val="1"/>
        <c:lblAlgn val="ctr"/>
        <c:lblOffset val="100"/>
        <c:noMultiLvlLbl val="0"/>
      </c:catAx>
      <c:valAx>
        <c:axId val="181002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72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Количество полученных РИД, ед. </a:t>
            </a:r>
          </a:p>
        </c:rich>
      </c:tx>
      <c:layout/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Лист1!$A$15</c:f>
              <c:strCache>
                <c:ptCount val="1"/>
                <c:pt idx="0">
                  <c:v>Количество полученных в текущем году охраноспособных РИД, ед.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Лист1!$R$2:$X$2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Лист1!$R$15:$X$15</c:f>
              <c:numCache>
                <c:formatCode>General</c:formatCode>
                <c:ptCount val="7"/>
                <c:pt idx="0">
                  <c:v>2</c:v>
                </c:pt>
                <c:pt idx="1">
                  <c:v>10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73-4420-B2CC-FE3157D93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0019936"/>
        <c:axId val="1812652976"/>
      </c:barChart>
      <c:catAx>
        <c:axId val="181001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2652976"/>
        <c:crosses val="autoZero"/>
        <c:auto val="1"/>
        <c:lblAlgn val="ctr"/>
        <c:lblOffset val="100"/>
        <c:noMultiLvlLbl val="0"/>
      </c:catAx>
      <c:valAx>
        <c:axId val="181265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99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Количество публикаций на одного научного сотрудника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Лист1!$A$17</c:f>
              <c:strCache>
                <c:ptCount val="1"/>
                <c:pt idx="0">
                  <c:v>Количество публикаций на 1 науч.сотр.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Лист1!$P$2:$X$2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Лист1!$P$17:$X$17</c:f>
              <c:numCache>
                <c:formatCode>0.0</c:formatCode>
                <c:ptCount val="9"/>
                <c:pt idx="0">
                  <c:v>2.4029850746268657</c:v>
                </c:pt>
                <c:pt idx="1">
                  <c:v>2.40625</c:v>
                </c:pt>
                <c:pt idx="2">
                  <c:v>2.5555555555555554</c:v>
                </c:pt>
                <c:pt idx="3">
                  <c:v>4.1276595744680851</c:v>
                </c:pt>
                <c:pt idx="4">
                  <c:v>3.5555555555555554</c:v>
                </c:pt>
                <c:pt idx="5">
                  <c:v>3.72</c:v>
                </c:pt>
                <c:pt idx="6">
                  <c:v>3.6875</c:v>
                </c:pt>
                <c:pt idx="7">
                  <c:v>5.6428571428571432</c:v>
                </c:pt>
                <c:pt idx="8">
                  <c:v>4.8571428571428568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6B-4359-9425-DE3F8F39AA3A}"/>
            </c:ext>
          </c:extLst>
        </c:ser>
        <c:ser>
          <c:idx val="1"/>
          <c:order val="1"/>
          <c:tx>
            <c:strRef>
              <c:f>Лист1!$A$18</c:f>
              <c:strCache>
                <c:ptCount val="1"/>
                <c:pt idx="0">
                  <c:v>Количество публикаций РИНЦ на 1 науч.сотр.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Лист1!$P$2:$X$2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Лист1!$P$18:$X$18</c:f>
              <c:numCache>
                <c:formatCode>0.0</c:formatCode>
                <c:ptCount val="9"/>
                <c:pt idx="0">
                  <c:v>0.83582089552238803</c:v>
                </c:pt>
                <c:pt idx="1">
                  <c:v>0.96875</c:v>
                </c:pt>
                <c:pt idx="2">
                  <c:v>1.2962962962962963</c:v>
                </c:pt>
                <c:pt idx="3">
                  <c:v>1.6808510638297873</c:v>
                </c:pt>
                <c:pt idx="4">
                  <c:v>2.2592592592592591</c:v>
                </c:pt>
                <c:pt idx="5">
                  <c:v>3.2</c:v>
                </c:pt>
                <c:pt idx="6">
                  <c:v>2.9375</c:v>
                </c:pt>
                <c:pt idx="7">
                  <c:v>3.8571428571428572</c:v>
                </c:pt>
                <c:pt idx="8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16B-4359-9425-DE3F8F39A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0025920"/>
        <c:axId val="1810015040"/>
      </c:barChart>
      <c:catAx>
        <c:axId val="181002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5040"/>
        <c:crosses val="autoZero"/>
        <c:auto val="1"/>
        <c:lblAlgn val="ctr"/>
        <c:lblOffset val="100"/>
        <c:noMultiLvlLbl val="0"/>
      </c:catAx>
      <c:valAx>
        <c:axId val="181001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259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Количество статей, индексируемых в РИНЦ </a:t>
            </a:r>
          </a:p>
        </c:rich>
      </c:tx>
      <c:layout>
        <c:manualLayout>
          <c:xMode val="edge"/>
          <c:yMode val="edge"/>
          <c:x val="0.2385881100930306"/>
          <c:y val="3.02813543156890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Лист1!$A$10</c:f>
              <c:strCache>
                <c:ptCount val="1"/>
                <c:pt idx="0">
                  <c:v>Количество статей в РИНЦ, ед.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Лист1!$T$2:$X$2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Лист1!$T$10:$X$10</c:f>
              <c:numCache>
                <c:formatCode>General</c:formatCode>
                <c:ptCount val="5"/>
                <c:pt idx="0">
                  <c:v>61</c:v>
                </c:pt>
                <c:pt idx="1">
                  <c:v>80</c:v>
                </c:pt>
                <c:pt idx="2">
                  <c:v>47</c:v>
                </c:pt>
                <c:pt idx="3">
                  <c:v>54</c:v>
                </c:pt>
                <c:pt idx="4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B5-4721-9A5E-D1FB68178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0021568"/>
        <c:axId val="1810018848"/>
      </c:barChart>
      <c:catAx>
        <c:axId val="181002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8848"/>
        <c:crosses val="autoZero"/>
        <c:auto val="1"/>
        <c:lblAlgn val="ctr"/>
        <c:lblOffset val="100"/>
        <c:noMultiLvlLbl val="0"/>
      </c:catAx>
      <c:valAx>
        <c:axId val="181001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215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4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Количество цитирований в РИНЦ  </a:t>
            </a:r>
          </a:p>
        </c:rich>
      </c:tx>
      <c:layout>
        <c:manualLayout>
          <c:xMode val="edge"/>
          <c:yMode val="edge"/>
          <c:x val="0.30904177313631825"/>
          <c:y val="2.0775469392289747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4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Лист1!$A$8</c:f>
              <c:strCache>
                <c:ptCount val="1"/>
                <c:pt idx="0">
                  <c:v>Количество цитирований РИНЦ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Лист1!$R$2:$X$2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Лист1!$R$8:$X$8</c:f>
              <c:numCache>
                <c:formatCode>0</c:formatCode>
                <c:ptCount val="7"/>
                <c:pt idx="0">
                  <c:v>194</c:v>
                </c:pt>
                <c:pt idx="1">
                  <c:v>239</c:v>
                </c:pt>
                <c:pt idx="2">
                  <c:v>249</c:v>
                </c:pt>
                <c:pt idx="3">
                  <c:v>274</c:v>
                </c:pt>
                <c:pt idx="4" formatCode="General">
                  <c:v>312</c:v>
                </c:pt>
                <c:pt idx="5" formatCode="General">
                  <c:v>366</c:v>
                </c:pt>
                <c:pt idx="6" formatCode="General">
                  <c:v>536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07-4722-ADC9-31F103CD0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0022112"/>
        <c:axId val="1810014496"/>
      </c:barChart>
      <c:catAx>
        <c:axId val="181002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4496"/>
        <c:crosses val="autoZero"/>
        <c:auto val="1"/>
        <c:lblAlgn val="ctr"/>
        <c:lblOffset val="100"/>
        <c:noMultiLvlLbl val="0"/>
      </c:catAx>
      <c:valAx>
        <c:axId val="181001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221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Публикации в журналах из перечня ВАК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7425286079324516E-2"/>
          <c:y val="0.19449613623177675"/>
          <c:w val="0.92216053055036895"/>
          <c:h val="0.5531241127529039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Лист1!$A$72</c:f>
              <c:strCache>
                <c:ptCount val="1"/>
                <c:pt idx="0">
                  <c:v>План УНИР ВАК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Лист1!$T$2:$X$2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Лист1!$T$72:$X$72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18-47CD-8ED5-97A6CD0CF1D7}"/>
            </c:ext>
          </c:extLst>
        </c:ser>
        <c:ser>
          <c:idx val="0"/>
          <c:order val="1"/>
          <c:tx>
            <c:strRef>
              <c:f>Лист1!$A$66</c:f>
              <c:strCache>
                <c:ptCount val="1"/>
                <c:pt idx="0">
                  <c:v>Публикация статей в журналах ВАК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Лист1!$T$2:$X$2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Лист1!$T$66:$X$66</c:f>
              <c:numCache>
                <c:formatCode>General</c:formatCode>
                <c:ptCount val="5"/>
                <c:pt idx="0">
                  <c:v>39</c:v>
                </c:pt>
                <c:pt idx="1">
                  <c:v>30</c:v>
                </c:pt>
                <c:pt idx="2">
                  <c:v>8</c:v>
                </c:pt>
                <c:pt idx="3">
                  <c:v>24</c:v>
                </c:pt>
                <c:pt idx="4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18-47CD-8ED5-97A6CD0CF1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10022656"/>
        <c:axId val="1810019392"/>
      </c:barChart>
      <c:catAx>
        <c:axId val="181002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9392"/>
        <c:crosses val="autoZero"/>
        <c:auto val="1"/>
        <c:lblAlgn val="ctr"/>
        <c:lblOffset val="100"/>
        <c:noMultiLvlLbl val="0"/>
      </c:catAx>
      <c:valAx>
        <c:axId val="1810019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2265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21428906346128809"/>
          <c:y val="0.86044760458714464"/>
          <c:w val="0.62210471237962794"/>
          <c:h val="0.13682507499166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 smtClean="0"/>
              <a:t>Публикации, индексируемые </a:t>
            </a:r>
            <a:r>
              <a:rPr lang="ru-RU" dirty="0"/>
              <a:t>в </a:t>
            </a:r>
            <a:r>
              <a:rPr lang="en-US" dirty="0" smtClean="0"/>
              <a:t>Scopus</a:t>
            </a:r>
            <a:r>
              <a:rPr lang="en-US" dirty="0"/>
              <a:t>, </a:t>
            </a:r>
            <a:r>
              <a:rPr lang="en-US" dirty="0" err="1"/>
              <a:t>WoS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Лист1!$A$72</c:f>
              <c:strCache>
                <c:ptCount val="1"/>
                <c:pt idx="0">
                  <c:v>План УНИР Scopus/WoS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Лист1!$T$2:$Y$2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план 2019</c:v>
                </c:pt>
              </c:strCache>
            </c:strRef>
          </c:cat>
          <c:val>
            <c:numRef>
              <c:f>Лист1!$T$72:$Y$72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30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DA-4FDF-9237-40C97523B180}"/>
            </c:ext>
          </c:extLst>
        </c:ser>
        <c:ser>
          <c:idx val="0"/>
          <c:order val="1"/>
          <c:tx>
            <c:strRef>
              <c:f>Лист1!$A$63</c:f>
              <c:strCache>
                <c:ptCount val="1"/>
                <c:pt idx="0">
                  <c:v>Публикация статей в журналах Scopus, WoS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DDA-4FDF-9237-40C97523B180}"/>
              </c:ext>
            </c:extLst>
          </c:dPt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Лист1!$T$2:$Y$2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план 2019</c:v>
                </c:pt>
              </c:strCache>
            </c:strRef>
          </c:cat>
          <c:val>
            <c:numRef>
              <c:f>Лист1!$T$63:$Y$63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9</c:v>
                </c:pt>
                <c:pt idx="3">
                  <c:v>7</c:v>
                </c:pt>
                <c:pt idx="4">
                  <c:v>8</c:v>
                </c:pt>
                <c:pt idx="5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DDA-4FDF-9237-40C97523B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10012864"/>
        <c:axId val="1810023200"/>
      </c:barChart>
      <c:catAx>
        <c:axId val="181001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23200"/>
        <c:crosses val="autoZero"/>
        <c:auto val="1"/>
        <c:lblAlgn val="ctr"/>
        <c:lblOffset val="100"/>
        <c:noMultiLvlLbl val="0"/>
      </c:catAx>
      <c:valAx>
        <c:axId val="181002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28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Лист1!$A$11</c:f>
              <c:strCache>
                <c:ptCount val="1"/>
                <c:pt idx="0">
                  <c:v>Количество монографий, ед.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Лист1!$T$2:$X$2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Лист1!$T$11:$X$11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2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31-4F67-B0B4-05B4971685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0016128"/>
        <c:axId val="1810013408"/>
      </c:barChart>
      <c:catAx>
        <c:axId val="181001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3408"/>
        <c:crosses val="autoZero"/>
        <c:auto val="1"/>
        <c:lblAlgn val="ctr"/>
        <c:lblOffset val="100"/>
        <c:noMultiLvlLbl val="0"/>
      </c:catAx>
      <c:valAx>
        <c:axId val="181001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61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b="1" dirty="0"/>
              <a:t>Публикации в </a:t>
            </a:r>
            <a:r>
              <a:rPr lang="ru-RU" b="1" dirty="0" smtClean="0"/>
              <a:t>журналах, зарегистрированных в базе данных </a:t>
            </a:r>
            <a:r>
              <a:rPr lang="en-US" b="1" dirty="0" smtClean="0"/>
              <a:t>ERIH</a:t>
            </a:r>
            <a:endParaRPr lang="ru-RU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6497139505407401E-2"/>
          <c:y val="0.19288909981160002"/>
          <c:w val="0.93744081134820489"/>
          <c:h val="0.5634465667336753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Лист1!$A$73</c:f>
              <c:strCache>
                <c:ptCount val="1"/>
                <c:pt idx="0">
                  <c:v>План ГЗ ERIH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Лист1!$V$2:$X$2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Лист1!$V$73:$X$73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42-432F-B5D1-8AB364D12238}"/>
            </c:ext>
          </c:extLst>
        </c:ser>
        <c:ser>
          <c:idx val="0"/>
          <c:order val="1"/>
          <c:tx>
            <c:strRef>
              <c:f>Лист1!$A$63</c:f>
              <c:strCache>
                <c:ptCount val="1"/>
                <c:pt idx="0">
                  <c:v>Публикации статей в журналах ERIH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Лист1!$V$2:$X$2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Лист1!$V$63:$X$63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42-432F-B5D1-8AB364D122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10013952"/>
        <c:axId val="1810017760"/>
      </c:barChart>
      <c:catAx>
        <c:axId val="181001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7760"/>
        <c:crosses val="autoZero"/>
        <c:auto val="1"/>
        <c:lblAlgn val="ctr"/>
        <c:lblOffset val="100"/>
        <c:noMultiLvlLbl val="0"/>
      </c:catAx>
      <c:valAx>
        <c:axId val="181001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939279298814416"/>
          <c:y val="0.87138061048772364"/>
          <c:w val="0.66121441402371173"/>
          <c:h val="8.94652056204281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tx1">
          <a:lumMod val="15000"/>
          <a:lumOff val="85000"/>
        </a:schemeClr>
      </a:solidFill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Лист1!$A$29</c:f>
              <c:strCache>
                <c:ptCount val="1"/>
                <c:pt idx="0">
                  <c:v>Количество поданных заявок на НИР, НИОКР и пр.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Лист1!$T$2:$X$2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Лист1!$T$29:$X$29</c:f>
              <c:numCache>
                <c:formatCode>General</c:formatCode>
                <c:ptCount val="5"/>
                <c:pt idx="0">
                  <c:v>27</c:v>
                </c:pt>
                <c:pt idx="1">
                  <c:v>25</c:v>
                </c:pt>
                <c:pt idx="2">
                  <c:v>28</c:v>
                </c:pt>
                <c:pt idx="3">
                  <c:v>6</c:v>
                </c:pt>
                <c:pt idx="4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03-44C2-A649-09C3F6024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0016672"/>
        <c:axId val="1810018304"/>
      </c:barChart>
      <c:catAx>
        <c:axId val="181001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8304"/>
        <c:crosses val="autoZero"/>
        <c:auto val="1"/>
        <c:lblAlgn val="ctr"/>
        <c:lblOffset val="100"/>
        <c:noMultiLvlLbl val="0"/>
      </c:catAx>
      <c:valAx>
        <c:axId val="181001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100166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8645E5-660F-4EA7-9360-A87D9190FA45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C8A282DB-49BF-4FC4-BFD6-9B0862DB793A}">
      <dgm:prSet phldrT="[Текст]"/>
      <dgm:spPr/>
      <dgm:t>
        <a:bodyPr/>
        <a:lstStyle/>
        <a:p>
          <a:pPr algn="l"/>
          <a:r>
            <a:rPr lang="ru-RU"/>
            <a:t>КУЛЬТУРА-ДОСУГ-ТРАДИЦИИ</a:t>
          </a:r>
        </a:p>
      </dgm:t>
    </dgm:pt>
    <dgm:pt modelId="{A41235E7-A510-4BBA-879A-11E9C38F969D}" type="parTrans" cxnId="{C73208F1-8F98-4EE1-B90A-6711388E585A}">
      <dgm:prSet/>
      <dgm:spPr/>
      <dgm:t>
        <a:bodyPr/>
        <a:lstStyle/>
        <a:p>
          <a:pPr algn="l"/>
          <a:endParaRPr lang="ru-RU"/>
        </a:p>
      </dgm:t>
    </dgm:pt>
    <dgm:pt modelId="{062E3C93-4FFB-4355-85B8-FAABF4EA01B2}" type="sibTrans" cxnId="{C73208F1-8F98-4EE1-B90A-6711388E585A}">
      <dgm:prSet/>
      <dgm:spPr/>
      <dgm:t>
        <a:bodyPr/>
        <a:lstStyle/>
        <a:p>
          <a:pPr algn="l"/>
          <a:endParaRPr lang="ru-RU"/>
        </a:p>
      </dgm:t>
    </dgm:pt>
    <dgm:pt modelId="{E4CDA7D8-E3EE-4B4C-AB6E-E9AC8EF129B7}">
      <dgm:prSet phldrT="[Текст]"/>
      <dgm:spPr/>
      <dgm:t>
        <a:bodyPr/>
        <a:lstStyle/>
        <a:p>
          <a:pPr algn="l"/>
          <a:r>
            <a:rPr lang="ru-RU" dirty="0"/>
            <a:t>СЕМЕЙНО-БРАЧНЫЕ ОТНОШЕНИЯ</a:t>
          </a:r>
        </a:p>
      </dgm:t>
    </dgm:pt>
    <dgm:pt modelId="{53D30F03-7601-40C6-8391-690160DFD431}" type="parTrans" cxnId="{4A7A2055-5DEA-4EB5-B59C-923585BDD2A0}">
      <dgm:prSet/>
      <dgm:spPr/>
      <dgm:t>
        <a:bodyPr/>
        <a:lstStyle/>
        <a:p>
          <a:pPr algn="l"/>
          <a:endParaRPr lang="ru-RU"/>
        </a:p>
      </dgm:t>
    </dgm:pt>
    <dgm:pt modelId="{7BCF32B5-DBB2-4E08-890D-6E7E95192AC2}" type="sibTrans" cxnId="{4A7A2055-5DEA-4EB5-B59C-923585BDD2A0}">
      <dgm:prSet/>
      <dgm:spPr/>
      <dgm:t>
        <a:bodyPr/>
        <a:lstStyle/>
        <a:p>
          <a:pPr algn="l"/>
          <a:endParaRPr lang="ru-RU"/>
        </a:p>
      </dgm:t>
    </dgm:pt>
    <dgm:pt modelId="{B8A31C2D-E1B1-4F9A-82BA-553EC68ED250}">
      <dgm:prSet/>
      <dgm:spPr/>
      <dgm:t>
        <a:bodyPr/>
        <a:lstStyle/>
        <a:p>
          <a:pPr algn="l"/>
          <a:r>
            <a:rPr lang="ru-RU"/>
            <a:t>ЗАНЯТОСТЬ И ЭКОНОМИЧЕСКОЕ ПОВЕДЕНИЕ</a:t>
          </a:r>
        </a:p>
      </dgm:t>
    </dgm:pt>
    <dgm:pt modelId="{DB263F32-4621-4EE0-BD9B-A222CA42E6B0}" type="parTrans" cxnId="{55D51B82-9B11-40D3-A6C5-ECE183964ABD}">
      <dgm:prSet/>
      <dgm:spPr/>
      <dgm:t>
        <a:bodyPr/>
        <a:lstStyle/>
        <a:p>
          <a:pPr algn="l"/>
          <a:endParaRPr lang="ru-RU"/>
        </a:p>
      </dgm:t>
    </dgm:pt>
    <dgm:pt modelId="{F62160BB-625D-448E-B67F-DA98C08E6E40}" type="sibTrans" cxnId="{55D51B82-9B11-40D3-A6C5-ECE183964ABD}">
      <dgm:prSet/>
      <dgm:spPr/>
      <dgm:t>
        <a:bodyPr/>
        <a:lstStyle/>
        <a:p>
          <a:pPr algn="l"/>
          <a:endParaRPr lang="ru-RU"/>
        </a:p>
      </dgm:t>
    </dgm:pt>
    <dgm:pt modelId="{4F5ACF74-29A6-4DC4-BA15-8882544ECDEE}">
      <dgm:prSet/>
      <dgm:spPr/>
      <dgm:t>
        <a:bodyPr/>
        <a:lstStyle/>
        <a:p>
          <a:pPr algn="l"/>
          <a:r>
            <a:rPr lang="ru-RU"/>
            <a:t>БЫТОВЫЕ УЛОВИЯ И ПОТРЕБНОСТИ</a:t>
          </a:r>
        </a:p>
      </dgm:t>
    </dgm:pt>
    <dgm:pt modelId="{55D02BF2-5ACA-40E4-996C-6B0906B33B1E}" type="parTrans" cxnId="{6E260881-547E-4D28-AA2A-B0BFE924179D}">
      <dgm:prSet/>
      <dgm:spPr/>
      <dgm:t>
        <a:bodyPr/>
        <a:lstStyle/>
        <a:p>
          <a:pPr algn="l"/>
          <a:endParaRPr lang="ru-RU"/>
        </a:p>
      </dgm:t>
    </dgm:pt>
    <dgm:pt modelId="{D94DF2CD-A7A5-44BF-9CD7-78C95F610B03}" type="sibTrans" cxnId="{6E260881-547E-4D28-AA2A-B0BFE924179D}">
      <dgm:prSet/>
      <dgm:spPr/>
      <dgm:t>
        <a:bodyPr/>
        <a:lstStyle/>
        <a:p>
          <a:pPr algn="l"/>
          <a:endParaRPr lang="ru-RU"/>
        </a:p>
      </dgm:t>
    </dgm:pt>
    <dgm:pt modelId="{E895662D-1FAB-432B-9DEE-45AD5146A541}">
      <dgm:prSet/>
      <dgm:spPr/>
      <dgm:t>
        <a:bodyPr/>
        <a:lstStyle/>
        <a:p>
          <a:pPr algn="l"/>
          <a:r>
            <a:rPr lang="ru-RU" dirty="0"/>
            <a:t>МИГРАЦИОННЫЕ НАМЕРЕНИЯ</a:t>
          </a:r>
        </a:p>
      </dgm:t>
    </dgm:pt>
    <dgm:pt modelId="{0D5F017F-49F9-4294-B5CB-9B4FC498EC7F}" type="parTrans" cxnId="{CCE7206E-1B49-4F8E-A5A3-E253098A9DEC}">
      <dgm:prSet/>
      <dgm:spPr/>
      <dgm:t>
        <a:bodyPr/>
        <a:lstStyle/>
        <a:p>
          <a:pPr algn="l"/>
          <a:endParaRPr lang="ru-RU"/>
        </a:p>
      </dgm:t>
    </dgm:pt>
    <dgm:pt modelId="{41412084-2615-4434-BC55-1714D0722662}" type="sibTrans" cxnId="{CCE7206E-1B49-4F8E-A5A3-E253098A9DEC}">
      <dgm:prSet/>
      <dgm:spPr/>
      <dgm:t>
        <a:bodyPr/>
        <a:lstStyle/>
        <a:p>
          <a:pPr algn="l"/>
          <a:endParaRPr lang="ru-RU"/>
        </a:p>
      </dgm:t>
    </dgm:pt>
    <dgm:pt modelId="{F7D3CF69-9458-43F2-8091-20384CBA04DC}">
      <dgm:prSet/>
      <dgm:spPr/>
      <dgm:t>
        <a:bodyPr/>
        <a:lstStyle/>
        <a:p>
          <a:pPr algn="l"/>
          <a:r>
            <a:rPr lang="ru-RU"/>
            <a:t>РЕПРОДУКТИВНЫЕ ПЛАНЫ</a:t>
          </a:r>
        </a:p>
      </dgm:t>
    </dgm:pt>
    <dgm:pt modelId="{67F4FE1E-1505-4D7F-9475-70CB480357A7}" type="parTrans" cxnId="{80ACB7FE-F93A-4322-989C-273ABE08A7DD}">
      <dgm:prSet/>
      <dgm:spPr/>
      <dgm:t>
        <a:bodyPr/>
        <a:lstStyle/>
        <a:p>
          <a:pPr algn="l"/>
          <a:endParaRPr lang="ru-RU"/>
        </a:p>
      </dgm:t>
    </dgm:pt>
    <dgm:pt modelId="{740E907D-4D12-40D1-A8B8-58C08CC91E61}" type="sibTrans" cxnId="{80ACB7FE-F93A-4322-989C-273ABE08A7DD}">
      <dgm:prSet/>
      <dgm:spPr/>
      <dgm:t>
        <a:bodyPr/>
        <a:lstStyle/>
        <a:p>
          <a:pPr algn="l"/>
          <a:endParaRPr lang="ru-RU"/>
        </a:p>
      </dgm:t>
    </dgm:pt>
    <dgm:pt modelId="{E698C923-EB85-4663-B2D7-974D3875EA44}" type="pres">
      <dgm:prSet presAssocID="{698645E5-660F-4EA7-9360-A87D9190FA4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B803553-8FBB-44A7-B829-96BD911E264A}" type="pres">
      <dgm:prSet presAssocID="{698645E5-660F-4EA7-9360-A87D9190FA45}" presName="Name1" presStyleCnt="0"/>
      <dgm:spPr/>
      <dgm:t>
        <a:bodyPr/>
        <a:lstStyle/>
        <a:p>
          <a:endParaRPr lang="ru-RU"/>
        </a:p>
      </dgm:t>
    </dgm:pt>
    <dgm:pt modelId="{A5AEFBF5-6F3C-42A3-BFB6-B2FAFEB2CF10}" type="pres">
      <dgm:prSet presAssocID="{698645E5-660F-4EA7-9360-A87D9190FA45}" presName="cycle" presStyleCnt="0"/>
      <dgm:spPr/>
      <dgm:t>
        <a:bodyPr/>
        <a:lstStyle/>
        <a:p>
          <a:endParaRPr lang="ru-RU"/>
        </a:p>
      </dgm:t>
    </dgm:pt>
    <dgm:pt modelId="{D70A5E6A-17A0-487E-BFAB-9932E933ACD0}" type="pres">
      <dgm:prSet presAssocID="{698645E5-660F-4EA7-9360-A87D9190FA45}" presName="srcNode" presStyleLbl="node1" presStyleIdx="0" presStyleCnt="6"/>
      <dgm:spPr/>
      <dgm:t>
        <a:bodyPr/>
        <a:lstStyle/>
        <a:p>
          <a:endParaRPr lang="ru-RU"/>
        </a:p>
      </dgm:t>
    </dgm:pt>
    <dgm:pt modelId="{0392E033-C2D5-4774-BC28-2599AFA1B0C3}" type="pres">
      <dgm:prSet presAssocID="{698645E5-660F-4EA7-9360-A87D9190FA45}" presName="conn" presStyleLbl="parChTrans1D2" presStyleIdx="0" presStyleCnt="1"/>
      <dgm:spPr/>
      <dgm:t>
        <a:bodyPr/>
        <a:lstStyle/>
        <a:p>
          <a:endParaRPr lang="ru-RU"/>
        </a:p>
      </dgm:t>
    </dgm:pt>
    <dgm:pt modelId="{149B459C-D3AD-4FD8-9432-B63A01B35EDB}" type="pres">
      <dgm:prSet presAssocID="{698645E5-660F-4EA7-9360-A87D9190FA45}" presName="extraNode" presStyleLbl="node1" presStyleIdx="0" presStyleCnt="6"/>
      <dgm:spPr/>
      <dgm:t>
        <a:bodyPr/>
        <a:lstStyle/>
        <a:p>
          <a:endParaRPr lang="ru-RU"/>
        </a:p>
      </dgm:t>
    </dgm:pt>
    <dgm:pt modelId="{E527E4AD-076D-4D02-855D-219BF796B162}" type="pres">
      <dgm:prSet presAssocID="{698645E5-660F-4EA7-9360-A87D9190FA45}" presName="dstNode" presStyleLbl="node1" presStyleIdx="0" presStyleCnt="6"/>
      <dgm:spPr/>
      <dgm:t>
        <a:bodyPr/>
        <a:lstStyle/>
        <a:p>
          <a:endParaRPr lang="ru-RU"/>
        </a:p>
      </dgm:t>
    </dgm:pt>
    <dgm:pt modelId="{6432512D-EC9E-4808-A593-C5C73D3FD702}" type="pres">
      <dgm:prSet presAssocID="{C8A282DB-49BF-4FC4-BFD6-9B0862DB793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0848C-B950-419A-B055-3B129764165E}" type="pres">
      <dgm:prSet presAssocID="{C8A282DB-49BF-4FC4-BFD6-9B0862DB793A}" presName="accent_1" presStyleCnt="0"/>
      <dgm:spPr/>
      <dgm:t>
        <a:bodyPr/>
        <a:lstStyle/>
        <a:p>
          <a:endParaRPr lang="ru-RU"/>
        </a:p>
      </dgm:t>
    </dgm:pt>
    <dgm:pt modelId="{DDB1CB28-3495-4E6F-B2AB-FCF9802A873E}" type="pres">
      <dgm:prSet presAssocID="{C8A282DB-49BF-4FC4-BFD6-9B0862DB793A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B4D0C315-37C2-4180-8861-90F53C74A177}" type="pres">
      <dgm:prSet presAssocID="{E4CDA7D8-E3EE-4B4C-AB6E-E9AC8EF129B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6C7550-FED2-4D05-87AC-F1B3B2A3745B}" type="pres">
      <dgm:prSet presAssocID="{E4CDA7D8-E3EE-4B4C-AB6E-E9AC8EF129B7}" presName="accent_2" presStyleCnt="0"/>
      <dgm:spPr/>
      <dgm:t>
        <a:bodyPr/>
        <a:lstStyle/>
        <a:p>
          <a:endParaRPr lang="ru-RU"/>
        </a:p>
      </dgm:t>
    </dgm:pt>
    <dgm:pt modelId="{94F07F37-F23C-42ED-A0A7-64EB213370A4}" type="pres">
      <dgm:prSet presAssocID="{E4CDA7D8-E3EE-4B4C-AB6E-E9AC8EF129B7}" presName="accentRepeatNode" presStyleLbl="solidFgAcc1" presStyleIdx="1" presStyleCnt="6"/>
      <dgm:spPr/>
      <dgm:t>
        <a:bodyPr/>
        <a:lstStyle/>
        <a:p>
          <a:endParaRPr lang="ru-RU"/>
        </a:p>
      </dgm:t>
    </dgm:pt>
    <dgm:pt modelId="{4ADD1CF8-2001-4A19-9193-BA90E13EA7A1}" type="pres">
      <dgm:prSet presAssocID="{F7D3CF69-9458-43F2-8091-20384CBA04D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42F30-DF1E-486C-B27F-E64303F76289}" type="pres">
      <dgm:prSet presAssocID="{F7D3CF69-9458-43F2-8091-20384CBA04DC}" presName="accent_3" presStyleCnt="0"/>
      <dgm:spPr/>
      <dgm:t>
        <a:bodyPr/>
        <a:lstStyle/>
        <a:p>
          <a:endParaRPr lang="ru-RU"/>
        </a:p>
      </dgm:t>
    </dgm:pt>
    <dgm:pt modelId="{63D9447C-4825-4E61-A68A-D501B0269E81}" type="pres">
      <dgm:prSet presAssocID="{F7D3CF69-9458-43F2-8091-20384CBA04DC}" presName="accentRepeatNode" presStyleLbl="solidFgAcc1" presStyleIdx="2" presStyleCnt="6"/>
      <dgm:spPr/>
      <dgm:t>
        <a:bodyPr/>
        <a:lstStyle/>
        <a:p>
          <a:endParaRPr lang="ru-RU"/>
        </a:p>
      </dgm:t>
    </dgm:pt>
    <dgm:pt modelId="{0135C082-2D9F-458F-AF55-9F497D75A259}" type="pres">
      <dgm:prSet presAssocID="{E895662D-1FAB-432B-9DEE-45AD5146A54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A4953-DB74-4E55-9854-4E33090EFBC5}" type="pres">
      <dgm:prSet presAssocID="{E895662D-1FAB-432B-9DEE-45AD5146A541}" presName="accent_4" presStyleCnt="0"/>
      <dgm:spPr/>
      <dgm:t>
        <a:bodyPr/>
        <a:lstStyle/>
        <a:p>
          <a:endParaRPr lang="ru-RU"/>
        </a:p>
      </dgm:t>
    </dgm:pt>
    <dgm:pt modelId="{5A822C40-7787-4173-A13C-140CD61E2A3F}" type="pres">
      <dgm:prSet presAssocID="{E895662D-1FAB-432B-9DEE-45AD5146A541}" presName="accentRepeatNode" presStyleLbl="solidFgAcc1" presStyleIdx="3" presStyleCnt="6"/>
      <dgm:spPr/>
      <dgm:t>
        <a:bodyPr/>
        <a:lstStyle/>
        <a:p>
          <a:endParaRPr lang="ru-RU"/>
        </a:p>
      </dgm:t>
    </dgm:pt>
    <dgm:pt modelId="{2C3BCEA9-1B14-460B-8995-49468055DFC6}" type="pres">
      <dgm:prSet presAssocID="{B8A31C2D-E1B1-4F9A-82BA-553EC68ED25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ADEC4-55BC-4CA2-B7E8-5460D8757DAA}" type="pres">
      <dgm:prSet presAssocID="{B8A31C2D-E1B1-4F9A-82BA-553EC68ED250}" presName="accent_5" presStyleCnt="0"/>
      <dgm:spPr/>
      <dgm:t>
        <a:bodyPr/>
        <a:lstStyle/>
        <a:p>
          <a:endParaRPr lang="ru-RU"/>
        </a:p>
      </dgm:t>
    </dgm:pt>
    <dgm:pt modelId="{91ADB8A8-DD79-4710-AF42-F751D8F82ADC}" type="pres">
      <dgm:prSet presAssocID="{B8A31C2D-E1B1-4F9A-82BA-553EC68ED250}" presName="accentRepeatNode" presStyleLbl="solidFgAcc1" presStyleIdx="4" presStyleCnt="6"/>
      <dgm:spPr/>
      <dgm:t>
        <a:bodyPr/>
        <a:lstStyle/>
        <a:p>
          <a:endParaRPr lang="ru-RU"/>
        </a:p>
      </dgm:t>
    </dgm:pt>
    <dgm:pt modelId="{3D95DBAE-3943-4B76-9218-E5CB7E08EAD2}" type="pres">
      <dgm:prSet presAssocID="{4F5ACF74-29A6-4DC4-BA15-8882544ECDE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F5CB4-D3AE-440D-8BBE-2895E8087138}" type="pres">
      <dgm:prSet presAssocID="{4F5ACF74-29A6-4DC4-BA15-8882544ECDEE}" presName="accent_6" presStyleCnt="0"/>
      <dgm:spPr/>
      <dgm:t>
        <a:bodyPr/>
        <a:lstStyle/>
        <a:p>
          <a:endParaRPr lang="ru-RU"/>
        </a:p>
      </dgm:t>
    </dgm:pt>
    <dgm:pt modelId="{983955F4-28D6-45CD-AC12-69637FD11980}" type="pres">
      <dgm:prSet presAssocID="{4F5ACF74-29A6-4DC4-BA15-8882544ECDEE}" presName="accentRepeatNode" presStyleLbl="solidFgAcc1" presStyleIdx="5" presStyleCnt="6"/>
      <dgm:spPr/>
      <dgm:t>
        <a:bodyPr/>
        <a:lstStyle/>
        <a:p>
          <a:endParaRPr lang="ru-RU"/>
        </a:p>
      </dgm:t>
    </dgm:pt>
  </dgm:ptLst>
  <dgm:cxnLst>
    <dgm:cxn modelId="{286700FF-C509-4D5C-B3E4-CC3FB1030F2C}" type="presOf" srcId="{E4CDA7D8-E3EE-4B4C-AB6E-E9AC8EF129B7}" destId="{B4D0C315-37C2-4180-8861-90F53C74A177}" srcOrd="0" destOrd="0" presId="urn:microsoft.com/office/officeart/2008/layout/VerticalCurvedList"/>
    <dgm:cxn modelId="{4A7A2055-5DEA-4EB5-B59C-923585BDD2A0}" srcId="{698645E5-660F-4EA7-9360-A87D9190FA45}" destId="{E4CDA7D8-E3EE-4B4C-AB6E-E9AC8EF129B7}" srcOrd="1" destOrd="0" parTransId="{53D30F03-7601-40C6-8391-690160DFD431}" sibTransId="{7BCF32B5-DBB2-4E08-890D-6E7E95192AC2}"/>
    <dgm:cxn modelId="{0DC5E8B2-982A-4AFC-8617-5B22C2737292}" type="presOf" srcId="{B8A31C2D-E1B1-4F9A-82BA-553EC68ED250}" destId="{2C3BCEA9-1B14-460B-8995-49468055DFC6}" srcOrd="0" destOrd="0" presId="urn:microsoft.com/office/officeart/2008/layout/VerticalCurvedList"/>
    <dgm:cxn modelId="{EE5B7294-F1E5-48B9-9DEE-1B4B3050C074}" type="presOf" srcId="{4F5ACF74-29A6-4DC4-BA15-8882544ECDEE}" destId="{3D95DBAE-3943-4B76-9218-E5CB7E08EAD2}" srcOrd="0" destOrd="0" presId="urn:microsoft.com/office/officeart/2008/layout/VerticalCurvedList"/>
    <dgm:cxn modelId="{AEC02D03-C3B3-41A6-A4E8-F0BFBC0D57F9}" type="presOf" srcId="{C8A282DB-49BF-4FC4-BFD6-9B0862DB793A}" destId="{6432512D-EC9E-4808-A593-C5C73D3FD702}" srcOrd="0" destOrd="0" presId="urn:microsoft.com/office/officeart/2008/layout/VerticalCurvedList"/>
    <dgm:cxn modelId="{80ACB7FE-F93A-4322-989C-273ABE08A7DD}" srcId="{698645E5-660F-4EA7-9360-A87D9190FA45}" destId="{F7D3CF69-9458-43F2-8091-20384CBA04DC}" srcOrd="2" destOrd="0" parTransId="{67F4FE1E-1505-4D7F-9475-70CB480357A7}" sibTransId="{740E907D-4D12-40D1-A8B8-58C08CC91E61}"/>
    <dgm:cxn modelId="{CCE7206E-1B49-4F8E-A5A3-E253098A9DEC}" srcId="{698645E5-660F-4EA7-9360-A87D9190FA45}" destId="{E895662D-1FAB-432B-9DEE-45AD5146A541}" srcOrd="3" destOrd="0" parTransId="{0D5F017F-49F9-4294-B5CB-9B4FC498EC7F}" sibTransId="{41412084-2615-4434-BC55-1714D0722662}"/>
    <dgm:cxn modelId="{6E260881-547E-4D28-AA2A-B0BFE924179D}" srcId="{698645E5-660F-4EA7-9360-A87D9190FA45}" destId="{4F5ACF74-29A6-4DC4-BA15-8882544ECDEE}" srcOrd="5" destOrd="0" parTransId="{55D02BF2-5ACA-40E4-996C-6B0906B33B1E}" sibTransId="{D94DF2CD-A7A5-44BF-9CD7-78C95F610B03}"/>
    <dgm:cxn modelId="{C83CA5AD-A614-494F-BD36-8138E5580149}" type="presOf" srcId="{062E3C93-4FFB-4355-85B8-FAABF4EA01B2}" destId="{0392E033-C2D5-4774-BC28-2599AFA1B0C3}" srcOrd="0" destOrd="0" presId="urn:microsoft.com/office/officeart/2008/layout/VerticalCurvedList"/>
    <dgm:cxn modelId="{55D51B82-9B11-40D3-A6C5-ECE183964ABD}" srcId="{698645E5-660F-4EA7-9360-A87D9190FA45}" destId="{B8A31C2D-E1B1-4F9A-82BA-553EC68ED250}" srcOrd="4" destOrd="0" parTransId="{DB263F32-4621-4EE0-BD9B-A222CA42E6B0}" sibTransId="{F62160BB-625D-448E-B67F-DA98C08E6E40}"/>
    <dgm:cxn modelId="{19FE7C6F-A89E-4407-B42F-7BDD21E0015B}" type="presOf" srcId="{698645E5-660F-4EA7-9360-A87D9190FA45}" destId="{E698C923-EB85-4663-B2D7-974D3875EA44}" srcOrd="0" destOrd="0" presId="urn:microsoft.com/office/officeart/2008/layout/VerticalCurvedList"/>
    <dgm:cxn modelId="{C73208F1-8F98-4EE1-B90A-6711388E585A}" srcId="{698645E5-660F-4EA7-9360-A87D9190FA45}" destId="{C8A282DB-49BF-4FC4-BFD6-9B0862DB793A}" srcOrd="0" destOrd="0" parTransId="{A41235E7-A510-4BBA-879A-11E9C38F969D}" sibTransId="{062E3C93-4FFB-4355-85B8-FAABF4EA01B2}"/>
    <dgm:cxn modelId="{1FD3E675-A4E7-4F54-A506-1E07308F4870}" type="presOf" srcId="{F7D3CF69-9458-43F2-8091-20384CBA04DC}" destId="{4ADD1CF8-2001-4A19-9193-BA90E13EA7A1}" srcOrd="0" destOrd="0" presId="urn:microsoft.com/office/officeart/2008/layout/VerticalCurvedList"/>
    <dgm:cxn modelId="{7EDE1C2C-4E86-48E5-8F3F-90DACEE68EDB}" type="presOf" srcId="{E895662D-1FAB-432B-9DEE-45AD5146A541}" destId="{0135C082-2D9F-458F-AF55-9F497D75A259}" srcOrd="0" destOrd="0" presId="urn:microsoft.com/office/officeart/2008/layout/VerticalCurvedList"/>
    <dgm:cxn modelId="{2E6E42F3-F253-466D-91A4-B42566B58C98}" type="presParOf" srcId="{E698C923-EB85-4663-B2D7-974D3875EA44}" destId="{BB803553-8FBB-44A7-B829-96BD911E264A}" srcOrd="0" destOrd="0" presId="urn:microsoft.com/office/officeart/2008/layout/VerticalCurvedList"/>
    <dgm:cxn modelId="{6901BFF8-8757-4921-8925-72F969A56134}" type="presParOf" srcId="{BB803553-8FBB-44A7-B829-96BD911E264A}" destId="{A5AEFBF5-6F3C-42A3-BFB6-B2FAFEB2CF10}" srcOrd="0" destOrd="0" presId="urn:microsoft.com/office/officeart/2008/layout/VerticalCurvedList"/>
    <dgm:cxn modelId="{C3A13306-2F3A-4F7D-891A-1197E74FFDBC}" type="presParOf" srcId="{A5AEFBF5-6F3C-42A3-BFB6-B2FAFEB2CF10}" destId="{D70A5E6A-17A0-487E-BFAB-9932E933ACD0}" srcOrd="0" destOrd="0" presId="urn:microsoft.com/office/officeart/2008/layout/VerticalCurvedList"/>
    <dgm:cxn modelId="{9B14A2AF-FD70-4FC7-9483-A747AC64F2C7}" type="presParOf" srcId="{A5AEFBF5-6F3C-42A3-BFB6-B2FAFEB2CF10}" destId="{0392E033-C2D5-4774-BC28-2599AFA1B0C3}" srcOrd="1" destOrd="0" presId="urn:microsoft.com/office/officeart/2008/layout/VerticalCurvedList"/>
    <dgm:cxn modelId="{A42E6460-099D-44CD-9706-00C1F71508F0}" type="presParOf" srcId="{A5AEFBF5-6F3C-42A3-BFB6-B2FAFEB2CF10}" destId="{149B459C-D3AD-4FD8-9432-B63A01B35EDB}" srcOrd="2" destOrd="0" presId="urn:microsoft.com/office/officeart/2008/layout/VerticalCurvedList"/>
    <dgm:cxn modelId="{FFBB323B-0FC6-4531-AA31-CF4021D7804A}" type="presParOf" srcId="{A5AEFBF5-6F3C-42A3-BFB6-B2FAFEB2CF10}" destId="{E527E4AD-076D-4D02-855D-219BF796B162}" srcOrd="3" destOrd="0" presId="urn:microsoft.com/office/officeart/2008/layout/VerticalCurvedList"/>
    <dgm:cxn modelId="{067ED0BB-FD9B-4112-A849-3A0E10AC3571}" type="presParOf" srcId="{BB803553-8FBB-44A7-B829-96BD911E264A}" destId="{6432512D-EC9E-4808-A593-C5C73D3FD702}" srcOrd="1" destOrd="0" presId="urn:microsoft.com/office/officeart/2008/layout/VerticalCurvedList"/>
    <dgm:cxn modelId="{612FEA7B-2ECD-4F5C-BC59-D9AF67667300}" type="presParOf" srcId="{BB803553-8FBB-44A7-B829-96BD911E264A}" destId="{A450848C-B950-419A-B055-3B129764165E}" srcOrd="2" destOrd="0" presId="urn:microsoft.com/office/officeart/2008/layout/VerticalCurvedList"/>
    <dgm:cxn modelId="{474CD7C8-503A-4437-BEAC-F214B31273E7}" type="presParOf" srcId="{A450848C-B950-419A-B055-3B129764165E}" destId="{DDB1CB28-3495-4E6F-B2AB-FCF9802A873E}" srcOrd="0" destOrd="0" presId="urn:microsoft.com/office/officeart/2008/layout/VerticalCurvedList"/>
    <dgm:cxn modelId="{2C28C435-13B2-46A5-BD54-D39BC2F0F066}" type="presParOf" srcId="{BB803553-8FBB-44A7-B829-96BD911E264A}" destId="{B4D0C315-37C2-4180-8861-90F53C74A177}" srcOrd="3" destOrd="0" presId="urn:microsoft.com/office/officeart/2008/layout/VerticalCurvedList"/>
    <dgm:cxn modelId="{A7BE1A37-53A9-489B-AAED-B4ED1F55BACD}" type="presParOf" srcId="{BB803553-8FBB-44A7-B829-96BD911E264A}" destId="{B86C7550-FED2-4D05-87AC-F1B3B2A3745B}" srcOrd="4" destOrd="0" presId="urn:microsoft.com/office/officeart/2008/layout/VerticalCurvedList"/>
    <dgm:cxn modelId="{3DD2A828-90AE-4BEB-A60B-387413465EAC}" type="presParOf" srcId="{B86C7550-FED2-4D05-87AC-F1B3B2A3745B}" destId="{94F07F37-F23C-42ED-A0A7-64EB213370A4}" srcOrd="0" destOrd="0" presId="urn:microsoft.com/office/officeart/2008/layout/VerticalCurvedList"/>
    <dgm:cxn modelId="{37F85163-D59F-4254-BA04-2801A596B788}" type="presParOf" srcId="{BB803553-8FBB-44A7-B829-96BD911E264A}" destId="{4ADD1CF8-2001-4A19-9193-BA90E13EA7A1}" srcOrd="5" destOrd="0" presId="urn:microsoft.com/office/officeart/2008/layout/VerticalCurvedList"/>
    <dgm:cxn modelId="{B940573D-52F2-446E-8434-216676C37952}" type="presParOf" srcId="{BB803553-8FBB-44A7-B829-96BD911E264A}" destId="{BA942F30-DF1E-486C-B27F-E64303F76289}" srcOrd="6" destOrd="0" presId="urn:microsoft.com/office/officeart/2008/layout/VerticalCurvedList"/>
    <dgm:cxn modelId="{866AD706-D095-4AD6-9E39-D8FA05FA9778}" type="presParOf" srcId="{BA942F30-DF1E-486C-B27F-E64303F76289}" destId="{63D9447C-4825-4E61-A68A-D501B0269E81}" srcOrd="0" destOrd="0" presId="urn:microsoft.com/office/officeart/2008/layout/VerticalCurvedList"/>
    <dgm:cxn modelId="{1A27C089-90D9-49E9-A95C-C71974A16992}" type="presParOf" srcId="{BB803553-8FBB-44A7-B829-96BD911E264A}" destId="{0135C082-2D9F-458F-AF55-9F497D75A259}" srcOrd="7" destOrd="0" presId="urn:microsoft.com/office/officeart/2008/layout/VerticalCurvedList"/>
    <dgm:cxn modelId="{48E618D8-1384-4714-A45C-73DCE5172223}" type="presParOf" srcId="{BB803553-8FBB-44A7-B829-96BD911E264A}" destId="{1EEA4953-DB74-4E55-9854-4E33090EFBC5}" srcOrd="8" destOrd="0" presId="urn:microsoft.com/office/officeart/2008/layout/VerticalCurvedList"/>
    <dgm:cxn modelId="{E6374C7F-2219-4EA2-95E7-0EAFF4D0EE89}" type="presParOf" srcId="{1EEA4953-DB74-4E55-9854-4E33090EFBC5}" destId="{5A822C40-7787-4173-A13C-140CD61E2A3F}" srcOrd="0" destOrd="0" presId="urn:microsoft.com/office/officeart/2008/layout/VerticalCurvedList"/>
    <dgm:cxn modelId="{FDA86653-CEA9-461F-A592-9FE57BC92AFB}" type="presParOf" srcId="{BB803553-8FBB-44A7-B829-96BD911E264A}" destId="{2C3BCEA9-1B14-460B-8995-49468055DFC6}" srcOrd="9" destOrd="0" presId="urn:microsoft.com/office/officeart/2008/layout/VerticalCurvedList"/>
    <dgm:cxn modelId="{2548D0E6-FC00-4B9B-84E6-19B9F5365DE5}" type="presParOf" srcId="{BB803553-8FBB-44A7-B829-96BD911E264A}" destId="{6C1ADEC4-55BC-4CA2-B7E8-5460D8757DAA}" srcOrd="10" destOrd="0" presId="urn:microsoft.com/office/officeart/2008/layout/VerticalCurvedList"/>
    <dgm:cxn modelId="{8BBE4F04-79E3-420E-931D-B36D47D6AB18}" type="presParOf" srcId="{6C1ADEC4-55BC-4CA2-B7E8-5460D8757DAA}" destId="{91ADB8A8-DD79-4710-AF42-F751D8F82ADC}" srcOrd="0" destOrd="0" presId="urn:microsoft.com/office/officeart/2008/layout/VerticalCurvedList"/>
    <dgm:cxn modelId="{CC4CD2BF-3974-44F2-BEEF-7F04009CE567}" type="presParOf" srcId="{BB803553-8FBB-44A7-B829-96BD911E264A}" destId="{3D95DBAE-3943-4B76-9218-E5CB7E08EAD2}" srcOrd="11" destOrd="0" presId="urn:microsoft.com/office/officeart/2008/layout/VerticalCurvedList"/>
    <dgm:cxn modelId="{5B72DD13-4601-421F-9409-E6C18F4A140F}" type="presParOf" srcId="{BB803553-8FBB-44A7-B829-96BD911E264A}" destId="{65FF5CB4-D3AE-440D-8BBE-2895E8087138}" srcOrd="12" destOrd="0" presId="urn:microsoft.com/office/officeart/2008/layout/VerticalCurvedList"/>
    <dgm:cxn modelId="{0F14B0D3-D82E-497C-A4B1-8D1DE2F34A59}" type="presParOf" srcId="{65FF5CB4-D3AE-440D-8BBE-2895E8087138}" destId="{983955F4-28D6-45CD-AC12-69637FD1198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C4546A-A6B5-4407-A2CE-7190369A1D3D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842DB8D-85EB-4519-9D7B-EE4CDDBF7FCD}">
      <dgm:prSet phldrT="[Текст]" custT="1"/>
      <dgm:spPr/>
      <dgm:t>
        <a:bodyPr/>
        <a:lstStyle/>
        <a:p>
          <a:r>
            <a:rPr lang="ru-RU" sz="1400" b="1" i="1"/>
            <a:t>Методы исследования</a:t>
          </a:r>
          <a:endParaRPr lang="ru-RU" sz="1400"/>
        </a:p>
      </dgm:t>
    </dgm:pt>
    <dgm:pt modelId="{8C870256-C7A6-4150-903F-B303F3E9D087}" type="parTrans" cxnId="{81179907-968A-4C45-AEBE-7B3DD3F3F5E8}">
      <dgm:prSet/>
      <dgm:spPr/>
      <dgm:t>
        <a:bodyPr/>
        <a:lstStyle/>
        <a:p>
          <a:endParaRPr lang="ru-RU"/>
        </a:p>
      </dgm:t>
    </dgm:pt>
    <dgm:pt modelId="{0630E47A-8B30-4872-9E0A-69D755AC0C8A}" type="sibTrans" cxnId="{81179907-968A-4C45-AEBE-7B3DD3F3F5E8}">
      <dgm:prSet/>
      <dgm:spPr/>
      <dgm:t>
        <a:bodyPr/>
        <a:lstStyle/>
        <a:p>
          <a:endParaRPr lang="ru-RU"/>
        </a:p>
      </dgm:t>
    </dgm:pt>
    <dgm:pt modelId="{36189737-C050-4E9B-B198-9B66E08E4162}">
      <dgm:prSet phldrT="[Текст]" custT="1"/>
      <dgm:spPr/>
      <dgm:t>
        <a:bodyPr/>
        <a:lstStyle/>
        <a:p>
          <a:r>
            <a:rPr lang="ru-RU" sz="1300"/>
            <a:t>анкетирование</a:t>
          </a:r>
        </a:p>
      </dgm:t>
    </dgm:pt>
    <dgm:pt modelId="{B2B66FD2-5C00-4A71-8D11-AEFFA40E36B4}" type="parTrans" cxnId="{C2A4034E-1210-4AF1-8F9C-8951710B49BC}">
      <dgm:prSet/>
      <dgm:spPr/>
      <dgm:t>
        <a:bodyPr/>
        <a:lstStyle/>
        <a:p>
          <a:endParaRPr lang="ru-RU"/>
        </a:p>
      </dgm:t>
    </dgm:pt>
    <dgm:pt modelId="{0DE6B958-0C5D-4A7B-A784-DC833E193CAB}" type="sibTrans" cxnId="{C2A4034E-1210-4AF1-8F9C-8951710B49BC}">
      <dgm:prSet/>
      <dgm:spPr/>
      <dgm:t>
        <a:bodyPr/>
        <a:lstStyle/>
        <a:p>
          <a:endParaRPr lang="ru-RU"/>
        </a:p>
      </dgm:t>
    </dgm:pt>
    <dgm:pt modelId="{B9FD6DC9-6F25-4F7E-B463-52C60A9D6D27}">
      <dgm:prSet phldrT="[Текст]" custT="1"/>
      <dgm:spPr/>
      <dgm:t>
        <a:bodyPr/>
        <a:lstStyle/>
        <a:p>
          <a:r>
            <a:rPr lang="ru-RU" sz="1300"/>
            <a:t>включенное наблюдение</a:t>
          </a:r>
        </a:p>
      </dgm:t>
    </dgm:pt>
    <dgm:pt modelId="{7E1A99A2-BF05-499D-B3F7-A3B461619F22}" type="parTrans" cxnId="{FEFC6B23-ECD0-4C06-A581-60B5DE18F535}">
      <dgm:prSet/>
      <dgm:spPr/>
      <dgm:t>
        <a:bodyPr/>
        <a:lstStyle/>
        <a:p>
          <a:endParaRPr lang="ru-RU"/>
        </a:p>
      </dgm:t>
    </dgm:pt>
    <dgm:pt modelId="{075ECDF7-F34C-48D5-BC99-DA2F45A5D76D}" type="sibTrans" cxnId="{FEFC6B23-ECD0-4C06-A581-60B5DE18F535}">
      <dgm:prSet/>
      <dgm:spPr/>
      <dgm:t>
        <a:bodyPr/>
        <a:lstStyle/>
        <a:p>
          <a:endParaRPr lang="ru-RU"/>
        </a:p>
      </dgm:t>
    </dgm:pt>
    <dgm:pt modelId="{3F80290A-D544-4EF2-82BE-B306E11015BE}">
      <dgm:prSet phldrT="[Текст]" custT="1"/>
      <dgm:spPr/>
      <dgm:t>
        <a:bodyPr/>
        <a:lstStyle/>
        <a:p>
          <a:r>
            <a:rPr lang="ru-RU" sz="1400" b="1" i="1"/>
            <a:t>Тип выборки</a:t>
          </a:r>
          <a:endParaRPr lang="ru-RU" sz="1400"/>
        </a:p>
      </dgm:t>
    </dgm:pt>
    <dgm:pt modelId="{B323FEBC-A9EF-4A82-A773-C17D4FE4D8AC}" type="parTrans" cxnId="{AFF993E5-A9F6-4AAF-BA2D-DA7D90EF959C}">
      <dgm:prSet/>
      <dgm:spPr/>
      <dgm:t>
        <a:bodyPr/>
        <a:lstStyle/>
        <a:p>
          <a:endParaRPr lang="ru-RU"/>
        </a:p>
      </dgm:t>
    </dgm:pt>
    <dgm:pt modelId="{560EB033-3094-46C1-91D9-FEA599ADC4E0}" type="sibTrans" cxnId="{AFF993E5-A9F6-4AAF-BA2D-DA7D90EF959C}">
      <dgm:prSet/>
      <dgm:spPr/>
      <dgm:t>
        <a:bodyPr/>
        <a:lstStyle/>
        <a:p>
          <a:endParaRPr lang="ru-RU"/>
        </a:p>
      </dgm:t>
    </dgm:pt>
    <dgm:pt modelId="{C6995FC7-F705-4DD4-88E7-9EB4EC20D4DD}">
      <dgm:prSet phldrT="[Текст]" custT="1"/>
      <dgm:spPr/>
      <dgm:t>
        <a:bodyPr/>
        <a:lstStyle/>
        <a:p>
          <a:r>
            <a:rPr lang="ru-RU" sz="1300" i="0"/>
            <a:t>многоступенчатая</a:t>
          </a:r>
        </a:p>
      </dgm:t>
    </dgm:pt>
    <dgm:pt modelId="{1AE74F34-EEFF-4FAF-A478-C0EB2DDA1C3D}" type="parTrans" cxnId="{BC931279-B807-4FDA-9020-2EA4A2B4ED4B}">
      <dgm:prSet/>
      <dgm:spPr/>
      <dgm:t>
        <a:bodyPr/>
        <a:lstStyle/>
        <a:p>
          <a:endParaRPr lang="ru-RU"/>
        </a:p>
      </dgm:t>
    </dgm:pt>
    <dgm:pt modelId="{B589EAB3-2DCA-4999-9745-B680B7CE4691}" type="sibTrans" cxnId="{BC931279-B807-4FDA-9020-2EA4A2B4ED4B}">
      <dgm:prSet/>
      <dgm:spPr/>
      <dgm:t>
        <a:bodyPr/>
        <a:lstStyle/>
        <a:p>
          <a:endParaRPr lang="ru-RU"/>
        </a:p>
      </dgm:t>
    </dgm:pt>
    <dgm:pt modelId="{3D1315CB-F221-4217-9B09-9C5720D9E8A8}">
      <dgm:prSet phldrT="[Текст]" custT="1"/>
      <dgm:spPr/>
      <dgm:t>
        <a:bodyPr/>
        <a:lstStyle/>
        <a:p>
          <a:r>
            <a:rPr lang="ru-RU" sz="1300" i="0"/>
            <a:t>квотная</a:t>
          </a:r>
        </a:p>
      </dgm:t>
    </dgm:pt>
    <dgm:pt modelId="{08ED412E-5077-4CFA-894A-3CEFE7726078}" type="parTrans" cxnId="{F7632F31-E2EC-4C14-A9B7-135FE214D7C5}">
      <dgm:prSet/>
      <dgm:spPr/>
      <dgm:t>
        <a:bodyPr/>
        <a:lstStyle/>
        <a:p>
          <a:endParaRPr lang="ru-RU"/>
        </a:p>
      </dgm:t>
    </dgm:pt>
    <dgm:pt modelId="{6DAFF8C6-B682-4001-A444-F3E6BDE45ADD}" type="sibTrans" cxnId="{F7632F31-E2EC-4C14-A9B7-135FE214D7C5}">
      <dgm:prSet/>
      <dgm:spPr/>
      <dgm:t>
        <a:bodyPr/>
        <a:lstStyle/>
        <a:p>
          <a:endParaRPr lang="ru-RU"/>
        </a:p>
      </dgm:t>
    </dgm:pt>
    <dgm:pt modelId="{469D3388-E5A5-443C-B589-3A91A06E5721}">
      <dgm:prSet phldrT="[Текст]" custT="1"/>
      <dgm:spPr/>
      <dgm:t>
        <a:bodyPr/>
        <a:lstStyle/>
        <a:p>
          <a:r>
            <a:rPr lang="ru-RU" sz="1400" b="1" i="1"/>
            <a:t>Критерии отбора респондентов</a:t>
          </a:r>
          <a:endParaRPr lang="ru-RU" sz="1400"/>
        </a:p>
      </dgm:t>
    </dgm:pt>
    <dgm:pt modelId="{3AFB75C8-1450-4B3D-8B6F-8D0E93F9CA91}" type="parTrans" cxnId="{B5A9CB5C-CFAD-4E1E-8627-6BA212463664}">
      <dgm:prSet/>
      <dgm:spPr/>
      <dgm:t>
        <a:bodyPr/>
        <a:lstStyle/>
        <a:p>
          <a:endParaRPr lang="ru-RU"/>
        </a:p>
      </dgm:t>
    </dgm:pt>
    <dgm:pt modelId="{C3DE9A0B-90B2-4B96-B7F0-A49929BCEC73}" type="sibTrans" cxnId="{B5A9CB5C-CFAD-4E1E-8627-6BA212463664}">
      <dgm:prSet/>
      <dgm:spPr/>
      <dgm:t>
        <a:bodyPr/>
        <a:lstStyle/>
        <a:p>
          <a:endParaRPr lang="ru-RU"/>
        </a:p>
      </dgm:t>
    </dgm:pt>
    <dgm:pt modelId="{C9450367-96DE-4C33-93CA-41249A3992E1}">
      <dgm:prSet phldrT="[Текст]" custT="1"/>
      <dgm:spPr/>
      <dgm:t>
        <a:bodyPr/>
        <a:lstStyle/>
        <a:p>
          <a:r>
            <a:rPr lang="ru-RU" sz="1200"/>
            <a:t>пол</a:t>
          </a:r>
        </a:p>
      </dgm:t>
    </dgm:pt>
    <dgm:pt modelId="{78D47EBC-3999-428B-854D-5BFDB842F1B2}" type="parTrans" cxnId="{0AFD1E2F-8A1A-4D44-B4EC-20344E95467D}">
      <dgm:prSet/>
      <dgm:spPr/>
      <dgm:t>
        <a:bodyPr/>
        <a:lstStyle/>
        <a:p>
          <a:endParaRPr lang="ru-RU"/>
        </a:p>
      </dgm:t>
    </dgm:pt>
    <dgm:pt modelId="{E4B9F1FF-30E0-4536-BAE1-648B0F0BADCE}" type="sibTrans" cxnId="{0AFD1E2F-8A1A-4D44-B4EC-20344E95467D}">
      <dgm:prSet/>
      <dgm:spPr/>
      <dgm:t>
        <a:bodyPr/>
        <a:lstStyle/>
        <a:p>
          <a:endParaRPr lang="ru-RU"/>
        </a:p>
      </dgm:t>
    </dgm:pt>
    <dgm:pt modelId="{9FB55B67-3742-4192-B544-C9FFCEF5B0D5}">
      <dgm:prSet phldrT="[Текст]" custT="1"/>
      <dgm:spPr/>
      <dgm:t>
        <a:bodyPr/>
        <a:lstStyle/>
        <a:p>
          <a:r>
            <a:rPr lang="ru-RU" sz="1300"/>
            <a:t>возраст</a:t>
          </a:r>
        </a:p>
      </dgm:t>
    </dgm:pt>
    <dgm:pt modelId="{9E29D20F-2706-4B13-A81F-8E848E838071}" type="parTrans" cxnId="{2DC91B1C-B81F-43F8-90A3-108BB93B7443}">
      <dgm:prSet/>
      <dgm:spPr/>
      <dgm:t>
        <a:bodyPr/>
        <a:lstStyle/>
        <a:p>
          <a:endParaRPr lang="ru-RU"/>
        </a:p>
      </dgm:t>
    </dgm:pt>
    <dgm:pt modelId="{3A7A5541-5AF0-4149-97E8-7ABB0909A8AD}" type="sibTrans" cxnId="{2DC91B1C-B81F-43F8-90A3-108BB93B7443}">
      <dgm:prSet/>
      <dgm:spPr/>
      <dgm:t>
        <a:bodyPr/>
        <a:lstStyle/>
        <a:p>
          <a:endParaRPr lang="ru-RU"/>
        </a:p>
      </dgm:t>
    </dgm:pt>
    <dgm:pt modelId="{C27D5E75-745C-4CF5-9512-67D320DA6674}">
      <dgm:prSet phldrT="[Текст]" custT="1"/>
      <dgm:spPr/>
      <dgm:t>
        <a:bodyPr/>
        <a:lstStyle/>
        <a:p>
          <a:r>
            <a:rPr lang="ru-RU" sz="1300"/>
            <a:t>групповое фокусированное интервью</a:t>
          </a:r>
        </a:p>
      </dgm:t>
    </dgm:pt>
    <dgm:pt modelId="{09B38422-0E71-48C8-816F-C3FC8E59B1F9}" type="parTrans" cxnId="{738BC5B7-74C0-4D06-8202-5C6CF1DF2F50}">
      <dgm:prSet/>
      <dgm:spPr/>
      <dgm:t>
        <a:bodyPr/>
        <a:lstStyle/>
        <a:p>
          <a:endParaRPr lang="ru-RU"/>
        </a:p>
      </dgm:t>
    </dgm:pt>
    <dgm:pt modelId="{CF9464B9-A9B9-4B8B-94A7-AD496DCAB3D2}" type="sibTrans" cxnId="{738BC5B7-74C0-4D06-8202-5C6CF1DF2F50}">
      <dgm:prSet/>
      <dgm:spPr/>
      <dgm:t>
        <a:bodyPr/>
        <a:lstStyle/>
        <a:p>
          <a:endParaRPr lang="ru-RU"/>
        </a:p>
      </dgm:t>
    </dgm:pt>
    <dgm:pt modelId="{CB68953D-7895-46E9-A29E-B04524175723}">
      <dgm:prSet phldrT="[Текст]" custT="1"/>
      <dgm:spPr/>
      <dgm:t>
        <a:bodyPr/>
        <a:lstStyle/>
        <a:p>
          <a:r>
            <a:rPr lang="ru-RU" sz="1300" i="0"/>
            <a:t>стратификационная</a:t>
          </a:r>
        </a:p>
      </dgm:t>
    </dgm:pt>
    <dgm:pt modelId="{F65B0BB9-08B2-49B3-B8FB-3FA2B3B2CD40}" type="parTrans" cxnId="{9083AA87-FADA-4F4F-BFA7-258903D0E75C}">
      <dgm:prSet/>
      <dgm:spPr/>
      <dgm:t>
        <a:bodyPr/>
        <a:lstStyle/>
        <a:p>
          <a:endParaRPr lang="ru-RU"/>
        </a:p>
      </dgm:t>
    </dgm:pt>
    <dgm:pt modelId="{C44BE48B-63D2-4F8D-9983-4F53E797C2CF}" type="sibTrans" cxnId="{9083AA87-FADA-4F4F-BFA7-258903D0E75C}">
      <dgm:prSet/>
      <dgm:spPr/>
      <dgm:t>
        <a:bodyPr/>
        <a:lstStyle/>
        <a:p>
          <a:endParaRPr lang="ru-RU"/>
        </a:p>
      </dgm:t>
    </dgm:pt>
    <dgm:pt modelId="{2EE45D63-27C3-44CB-8053-F3E9A0B7CBB4}">
      <dgm:prSet phldrT="[Текст]" custT="1"/>
      <dgm:spPr/>
      <dgm:t>
        <a:bodyPr/>
        <a:lstStyle/>
        <a:p>
          <a:r>
            <a:rPr lang="ru-RU" sz="1300"/>
            <a:t>социально-профессиональный</a:t>
          </a:r>
          <a:r>
            <a:rPr lang="ru-RU" sz="1200"/>
            <a:t> статус</a:t>
          </a:r>
        </a:p>
      </dgm:t>
    </dgm:pt>
    <dgm:pt modelId="{F50B5AA8-3AB6-4FB2-82BE-A5009846C39A}" type="parTrans" cxnId="{A1806AA7-CBAB-4647-AC9C-8D7B761C9496}">
      <dgm:prSet/>
      <dgm:spPr/>
      <dgm:t>
        <a:bodyPr/>
        <a:lstStyle/>
        <a:p>
          <a:endParaRPr lang="ru-RU"/>
        </a:p>
      </dgm:t>
    </dgm:pt>
    <dgm:pt modelId="{8AB33D5C-7318-4FF5-9E16-4C0E4F3F5864}" type="sibTrans" cxnId="{A1806AA7-CBAB-4647-AC9C-8D7B761C9496}">
      <dgm:prSet/>
      <dgm:spPr/>
      <dgm:t>
        <a:bodyPr/>
        <a:lstStyle/>
        <a:p>
          <a:endParaRPr lang="ru-RU"/>
        </a:p>
      </dgm:t>
    </dgm:pt>
    <dgm:pt modelId="{4F557BE3-51B8-4475-8891-77AF6910E06F}">
      <dgm:prSet phldrT="[Текст]" custT="1"/>
      <dgm:spPr/>
      <dgm:t>
        <a:bodyPr/>
        <a:lstStyle/>
        <a:p>
          <a:r>
            <a:rPr lang="ru-RU" sz="1200"/>
            <a:t>брачно-семейное состояние</a:t>
          </a:r>
        </a:p>
      </dgm:t>
    </dgm:pt>
    <dgm:pt modelId="{1EC01455-4537-4856-8790-FCD019381F73}" type="parTrans" cxnId="{33FC05E5-9EF4-4A58-950E-1331D4F8ACBD}">
      <dgm:prSet/>
      <dgm:spPr/>
      <dgm:t>
        <a:bodyPr/>
        <a:lstStyle/>
        <a:p>
          <a:endParaRPr lang="ru-RU"/>
        </a:p>
      </dgm:t>
    </dgm:pt>
    <dgm:pt modelId="{713C20B7-F34C-431C-8978-B023B4EE9783}" type="sibTrans" cxnId="{33FC05E5-9EF4-4A58-950E-1331D4F8ACBD}">
      <dgm:prSet/>
      <dgm:spPr/>
      <dgm:t>
        <a:bodyPr/>
        <a:lstStyle/>
        <a:p>
          <a:endParaRPr lang="ru-RU"/>
        </a:p>
      </dgm:t>
    </dgm:pt>
    <dgm:pt modelId="{B3C65D00-82D6-415D-B9B9-4229FC44B194}" type="pres">
      <dgm:prSet presAssocID="{5DC4546A-A6B5-4407-A2CE-7190369A1D3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A222AD-5855-4C8E-9E61-5FE5ED578F6C}" type="pres">
      <dgm:prSet presAssocID="{4842DB8D-85EB-4519-9D7B-EE4CDDBF7FCD}" presName="composite" presStyleCnt="0"/>
      <dgm:spPr/>
    </dgm:pt>
    <dgm:pt modelId="{CBA378F5-9856-4DD6-B7D4-53BFB5CE1A21}" type="pres">
      <dgm:prSet presAssocID="{4842DB8D-85EB-4519-9D7B-EE4CDDBF7FC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646E9-1828-4CA4-858D-95EFCFBEE5E3}" type="pres">
      <dgm:prSet presAssocID="{4842DB8D-85EB-4519-9D7B-EE4CDDBF7FC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1E76B-6BDD-4A29-B7C5-0A2F0395E660}" type="pres">
      <dgm:prSet presAssocID="{0630E47A-8B30-4872-9E0A-69D755AC0C8A}" presName="space" presStyleCnt="0"/>
      <dgm:spPr/>
    </dgm:pt>
    <dgm:pt modelId="{6027DF4C-FED4-4904-A3CA-479D8B673229}" type="pres">
      <dgm:prSet presAssocID="{3F80290A-D544-4EF2-82BE-B306E11015BE}" presName="composite" presStyleCnt="0"/>
      <dgm:spPr/>
    </dgm:pt>
    <dgm:pt modelId="{3CEE73F4-2183-47A2-93A2-B0866D9B4B88}" type="pres">
      <dgm:prSet presAssocID="{3F80290A-D544-4EF2-82BE-B306E11015B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CC38D-E028-49F7-ADBC-9585A03EF774}" type="pres">
      <dgm:prSet presAssocID="{3F80290A-D544-4EF2-82BE-B306E11015B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AB4EF-8232-4532-8B1E-76B660B38199}" type="pres">
      <dgm:prSet presAssocID="{560EB033-3094-46C1-91D9-FEA599ADC4E0}" presName="space" presStyleCnt="0"/>
      <dgm:spPr/>
    </dgm:pt>
    <dgm:pt modelId="{9094093E-DED3-4B97-993C-041F2224D24E}" type="pres">
      <dgm:prSet presAssocID="{469D3388-E5A5-443C-B589-3A91A06E5721}" presName="composite" presStyleCnt="0"/>
      <dgm:spPr/>
    </dgm:pt>
    <dgm:pt modelId="{859248BE-377D-4A01-9753-EF5D58CCBB79}" type="pres">
      <dgm:prSet presAssocID="{469D3388-E5A5-443C-B589-3A91A06E5721}" presName="parTx" presStyleLbl="alignNode1" presStyleIdx="2" presStyleCnt="3" custLinFactNeighborX="103" custLinFactNeighborY="-48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F6106-2FC0-4472-9091-70C065E9F6FF}" type="pres">
      <dgm:prSet presAssocID="{469D3388-E5A5-443C-B589-3A91A06E572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FC6B23-ECD0-4C06-A581-60B5DE18F535}" srcId="{4842DB8D-85EB-4519-9D7B-EE4CDDBF7FCD}" destId="{B9FD6DC9-6F25-4F7E-B463-52C60A9D6D27}" srcOrd="1" destOrd="0" parTransId="{7E1A99A2-BF05-499D-B3F7-A3B461619F22}" sibTransId="{075ECDF7-F34C-48D5-BC99-DA2F45A5D76D}"/>
    <dgm:cxn modelId="{33FC05E5-9EF4-4A58-950E-1331D4F8ACBD}" srcId="{469D3388-E5A5-443C-B589-3A91A06E5721}" destId="{4F557BE3-51B8-4475-8891-77AF6910E06F}" srcOrd="3" destOrd="0" parTransId="{1EC01455-4537-4856-8790-FCD019381F73}" sibTransId="{713C20B7-F34C-431C-8978-B023B4EE9783}"/>
    <dgm:cxn modelId="{AFF993E5-A9F6-4AAF-BA2D-DA7D90EF959C}" srcId="{5DC4546A-A6B5-4407-A2CE-7190369A1D3D}" destId="{3F80290A-D544-4EF2-82BE-B306E11015BE}" srcOrd="1" destOrd="0" parTransId="{B323FEBC-A9EF-4A82-A773-C17D4FE4D8AC}" sibTransId="{560EB033-3094-46C1-91D9-FEA599ADC4E0}"/>
    <dgm:cxn modelId="{7F5F330E-CC2E-44A6-855D-67962DDF1D9E}" type="presOf" srcId="{9FB55B67-3742-4192-B544-C9FFCEF5B0D5}" destId="{966F6106-2FC0-4472-9091-70C065E9F6FF}" srcOrd="0" destOrd="1" presId="urn:microsoft.com/office/officeart/2005/8/layout/hList1"/>
    <dgm:cxn modelId="{81179907-968A-4C45-AEBE-7B3DD3F3F5E8}" srcId="{5DC4546A-A6B5-4407-A2CE-7190369A1D3D}" destId="{4842DB8D-85EB-4519-9D7B-EE4CDDBF7FCD}" srcOrd="0" destOrd="0" parTransId="{8C870256-C7A6-4150-903F-B303F3E9D087}" sibTransId="{0630E47A-8B30-4872-9E0A-69D755AC0C8A}"/>
    <dgm:cxn modelId="{F7632F31-E2EC-4C14-A9B7-135FE214D7C5}" srcId="{3F80290A-D544-4EF2-82BE-B306E11015BE}" destId="{3D1315CB-F221-4217-9B09-9C5720D9E8A8}" srcOrd="1" destOrd="0" parTransId="{08ED412E-5077-4CFA-894A-3CEFE7726078}" sibTransId="{6DAFF8C6-B682-4001-A444-F3E6BDE45ADD}"/>
    <dgm:cxn modelId="{D42A2D51-80C7-417C-96E4-3D76EC4110ED}" type="presOf" srcId="{3F80290A-D544-4EF2-82BE-B306E11015BE}" destId="{3CEE73F4-2183-47A2-93A2-B0866D9B4B88}" srcOrd="0" destOrd="0" presId="urn:microsoft.com/office/officeart/2005/8/layout/hList1"/>
    <dgm:cxn modelId="{20DD7FC5-BCE5-47D0-B8B4-9F81BD77BA5F}" type="presOf" srcId="{3D1315CB-F221-4217-9B09-9C5720D9E8A8}" destId="{52DCC38D-E028-49F7-ADBC-9585A03EF774}" srcOrd="0" destOrd="1" presId="urn:microsoft.com/office/officeart/2005/8/layout/hList1"/>
    <dgm:cxn modelId="{2C450AC3-64D4-4F60-B5FD-590B32B055CB}" type="presOf" srcId="{469D3388-E5A5-443C-B589-3A91A06E5721}" destId="{859248BE-377D-4A01-9753-EF5D58CCBB79}" srcOrd="0" destOrd="0" presId="urn:microsoft.com/office/officeart/2005/8/layout/hList1"/>
    <dgm:cxn modelId="{59DA8BB0-E9FF-467B-8E99-8672C92033EF}" type="presOf" srcId="{C27D5E75-745C-4CF5-9512-67D320DA6674}" destId="{B4D646E9-1828-4CA4-858D-95EFCFBEE5E3}" srcOrd="0" destOrd="2" presId="urn:microsoft.com/office/officeart/2005/8/layout/hList1"/>
    <dgm:cxn modelId="{0AFD1E2F-8A1A-4D44-B4EC-20344E95467D}" srcId="{469D3388-E5A5-443C-B589-3A91A06E5721}" destId="{C9450367-96DE-4C33-93CA-41249A3992E1}" srcOrd="0" destOrd="0" parTransId="{78D47EBC-3999-428B-854D-5BFDB842F1B2}" sibTransId="{E4B9F1FF-30E0-4536-BAE1-648B0F0BADCE}"/>
    <dgm:cxn modelId="{55B8257B-1497-47B8-9ED6-7AFEFA8B09EE}" type="presOf" srcId="{CB68953D-7895-46E9-A29E-B04524175723}" destId="{52DCC38D-E028-49F7-ADBC-9585A03EF774}" srcOrd="0" destOrd="2" presId="urn:microsoft.com/office/officeart/2005/8/layout/hList1"/>
    <dgm:cxn modelId="{30386FE6-BE1E-463A-B453-E1A6AE6C5BE4}" type="presOf" srcId="{2EE45D63-27C3-44CB-8053-F3E9A0B7CBB4}" destId="{966F6106-2FC0-4472-9091-70C065E9F6FF}" srcOrd="0" destOrd="2" presId="urn:microsoft.com/office/officeart/2005/8/layout/hList1"/>
    <dgm:cxn modelId="{8BC07B8A-F8FC-427F-AEDF-27AFCD959AD5}" type="presOf" srcId="{5DC4546A-A6B5-4407-A2CE-7190369A1D3D}" destId="{B3C65D00-82D6-415D-B9B9-4229FC44B194}" srcOrd="0" destOrd="0" presId="urn:microsoft.com/office/officeart/2005/8/layout/hList1"/>
    <dgm:cxn modelId="{CDBAB3F3-36F3-4F1B-8F28-E87BC6F11B7D}" type="presOf" srcId="{4F557BE3-51B8-4475-8891-77AF6910E06F}" destId="{966F6106-2FC0-4472-9091-70C065E9F6FF}" srcOrd="0" destOrd="3" presId="urn:microsoft.com/office/officeart/2005/8/layout/hList1"/>
    <dgm:cxn modelId="{DA9AB8BA-A2D4-4AF5-8EAB-D3304C09910A}" type="presOf" srcId="{B9FD6DC9-6F25-4F7E-B463-52C60A9D6D27}" destId="{B4D646E9-1828-4CA4-858D-95EFCFBEE5E3}" srcOrd="0" destOrd="1" presId="urn:microsoft.com/office/officeart/2005/8/layout/hList1"/>
    <dgm:cxn modelId="{EA524F32-D06D-4BA0-85B2-9143E6473E2A}" type="presOf" srcId="{36189737-C050-4E9B-B198-9B66E08E4162}" destId="{B4D646E9-1828-4CA4-858D-95EFCFBEE5E3}" srcOrd="0" destOrd="0" presId="urn:microsoft.com/office/officeart/2005/8/layout/hList1"/>
    <dgm:cxn modelId="{9083AA87-FADA-4F4F-BFA7-258903D0E75C}" srcId="{3F80290A-D544-4EF2-82BE-B306E11015BE}" destId="{CB68953D-7895-46E9-A29E-B04524175723}" srcOrd="2" destOrd="0" parTransId="{F65B0BB9-08B2-49B3-B8FB-3FA2B3B2CD40}" sibTransId="{C44BE48B-63D2-4F8D-9983-4F53E797C2CF}"/>
    <dgm:cxn modelId="{738BC5B7-74C0-4D06-8202-5C6CF1DF2F50}" srcId="{4842DB8D-85EB-4519-9D7B-EE4CDDBF7FCD}" destId="{C27D5E75-745C-4CF5-9512-67D320DA6674}" srcOrd="2" destOrd="0" parTransId="{09B38422-0E71-48C8-816F-C3FC8E59B1F9}" sibTransId="{CF9464B9-A9B9-4B8B-94A7-AD496DCAB3D2}"/>
    <dgm:cxn modelId="{BC931279-B807-4FDA-9020-2EA4A2B4ED4B}" srcId="{3F80290A-D544-4EF2-82BE-B306E11015BE}" destId="{C6995FC7-F705-4DD4-88E7-9EB4EC20D4DD}" srcOrd="0" destOrd="0" parTransId="{1AE74F34-EEFF-4FAF-A478-C0EB2DDA1C3D}" sibTransId="{B589EAB3-2DCA-4999-9745-B680B7CE4691}"/>
    <dgm:cxn modelId="{A071E4C5-7CB1-4576-BDF5-993D869B62E4}" type="presOf" srcId="{C9450367-96DE-4C33-93CA-41249A3992E1}" destId="{966F6106-2FC0-4472-9091-70C065E9F6FF}" srcOrd="0" destOrd="0" presId="urn:microsoft.com/office/officeart/2005/8/layout/hList1"/>
    <dgm:cxn modelId="{2DC91B1C-B81F-43F8-90A3-108BB93B7443}" srcId="{469D3388-E5A5-443C-B589-3A91A06E5721}" destId="{9FB55B67-3742-4192-B544-C9FFCEF5B0D5}" srcOrd="1" destOrd="0" parTransId="{9E29D20F-2706-4B13-A81F-8E848E838071}" sibTransId="{3A7A5541-5AF0-4149-97E8-7ABB0909A8AD}"/>
    <dgm:cxn modelId="{B5A9CB5C-CFAD-4E1E-8627-6BA212463664}" srcId="{5DC4546A-A6B5-4407-A2CE-7190369A1D3D}" destId="{469D3388-E5A5-443C-B589-3A91A06E5721}" srcOrd="2" destOrd="0" parTransId="{3AFB75C8-1450-4B3D-8B6F-8D0E93F9CA91}" sibTransId="{C3DE9A0B-90B2-4B96-B7F0-A49929BCEC73}"/>
    <dgm:cxn modelId="{C2A4034E-1210-4AF1-8F9C-8951710B49BC}" srcId="{4842DB8D-85EB-4519-9D7B-EE4CDDBF7FCD}" destId="{36189737-C050-4E9B-B198-9B66E08E4162}" srcOrd="0" destOrd="0" parTransId="{B2B66FD2-5C00-4A71-8D11-AEFFA40E36B4}" sibTransId="{0DE6B958-0C5D-4A7B-A784-DC833E193CAB}"/>
    <dgm:cxn modelId="{A1806AA7-CBAB-4647-AC9C-8D7B761C9496}" srcId="{469D3388-E5A5-443C-B589-3A91A06E5721}" destId="{2EE45D63-27C3-44CB-8053-F3E9A0B7CBB4}" srcOrd="2" destOrd="0" parTransId="{F50B5AA8-3AB6-4FB2-82BE-A5009846C39A}" sibTransId="{8AB33D5C-7318-4FF5-9E16-4C0E4F3F5864}"/>
    <dgm:cxn modelId="{8EC156BE-13CC-4AE1-B538-D0D9C09288B4}" type="presOf" srcId="{4842DB8D-85EB-4519-9D7B-EE4CDDBF7FCD}" destId="{CBA378F5-9856-4DD6-B7D4-53BFB5CE1A21}" srcOrd="0" destOrd="0" presId="urn:microsoft.com/office/officeart/2005/8/layout/hList1"/>
    <dgm:cxn modelId="{77576575-E625-49F6-9B9C-5939EFA67BEE}" type="presOf" srcId="{C6995FC7-F705-4DD4-88E7-9EB4EC20D4DD}" destId="{52DCC38D-E028-49F7-ADBC-9585A03EF774}" srcOrd="0" destOrd="0" presId="urn:microsoft.com/office/officeart/2005/8/layout/hList1"/>
    <dgm:cxn modelId="{A73EEEEC-0046-4A83-A5E9-CCAFE629E7E3}" type="presParOf" srcId="{B3C65D00-82D6-415D-B9B9-4229FC44B194}" destId="{EBA222AD-5855-4C8E-9E61-5FE5ED578F6C}" srcOrd="0" destOrd="0" presId="urn:microsoft.com/office/officeart/2005/8/layout/hList1"/>
    <dgm:cxn modelId="{0BE68D84-7B99-4CB0-AAD9-1304342BFCFF}" type="presParOf" srcId="{EBA222AD-5855-4C8E-9E61-5FE5ED578F6C}" destId="{CBA378F5-9856-4DD6-B7D4-53BFB5CE1A21}" srcOrd="0" destOrd="0" presId="urn:microsoft.com/office/officeart/2005/8/layout/hList1"/>
    <dgm:cxn modelId="{BEE1BDFB-4030-47AF-A167-E3F43530099E}" type="presParOf" srcId="{EBA222AD-5855-4C8E-9E61-5FE5ED578F6C}" destId="{B4D646E9-1828-4CA4-858D-95EFCFBEE5E3}" srcOrd="1" destOrd="0" presId="urn:microsoft.com/office/officeart/2005/8/layout/hList1"/>
    <dgm:cxn modelId="{E6EC774D-6A26-44FA-91FB-A010D0BABD04}" type="presParOf" srcId="{B3C65D00-82D6-415D-B9B9-4229FC44B194}" destId="{1A51E76B-6BDD-4A29-B7C5-0A2F0395E660}" srcOrd="1" destOrd="0" presId="urn:microsoft.com/office/officeart/2005/8/layout/hList1"/>
    <dgm:cxn modelId="{3569D9A6-351D-4A24-AEEB-BC2F4FB8C678}" type="presParOf" srcId="{B3C65D00-82D6-415D-B9B9-4229FC44B194}" destId="{6027DF4C-FED4-4904-A3CA-479D8B673229}" srcOrd="2" destOrd="0" presId="urn:microsoft.com/office/officeart/2005/8/layout/hList1"/>
    <dgm:cxn modelId="{248A8684-B7E2-4F73-9046-E0CB5A98ABA3}" type="presParOf" srcId="{6027DF4C-FED4-4904-A3CA-479D8B673229}" destId="{3CEE73F4-2183-47A2-93A2-B0866D9B4B88}" srcOrd="0" destOrd="0" presId="urn:microsoft.com/office/officeart/2005/8/layout/hList1"/>
    <dgm:cxn modelId="{E31FA98A-3E11-4533-BE2F-D8A45CCE0898}" type="presParOf" srcId="{6027DF4C-FED4-4904-A3CA-479D8B673229}" destId="{52DCC38D-E028-49F7-ADBC-9585A03EF774}" srcOrd="1" destOrd="0" presId="urn:microsoft.com/office/officeart/2005/8/layout/hList1"/>
    <dgm:cxn modelId="{FCD7FE55-40BD-409B-9F30-0DBAF7394FAF}" type="presParOf" srcId="{B3C65D00-82D6-415D-B9B9-4229FC44B194}" destId="{8A5AB4EF-8232-4532-8B1E-76B660B38199}" srcOrd="3" destOrd="0" presId="urn:microsoft.com/office/officeart/2005/8/layout/hList1"/>
    <dgm:cxn modelId="{3789195F-70B6-487B-8062-7F1E99ACC04F}" type="presParOf" srcId="{B3C65D00-82D6-415D-B9B9-4229FC44B194}" destId="{9094093E-DED3-4B97-993C-041F2224D24E}" srcOrd="4" destOrd="0" presId="urn:microsoft.com/office/officeart/2005/8/layout/hList1"/>
    <dgm:cxn modelId="{0D4B170E-85F4-49BC-ACF5-CF84B6220AD7}" type="presParOf" srcId="{9094093E-DED3-4B97-993C-041F2224D24E}" destId="{859248BE-377D-4A01-9753-EF5D58CCBB79}" srcOrd="0" destOrd="0" presId="urn:microsoft.com/office/officeart/2005/8/layout/hList1"/>
    <dgm:cxn modelId="{920B9E25-CE27-46AD-A1AC-445A213D550D}" type="presParOf" srcId="{9094093E-DED3-4B97-993C-041F2224D24E}" destId="{966F6106-2FC0-4472-9091-70C065E9F6F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42ACA7-86DD-46EF-9C3B-FCCCAE1C2391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9E916B-A8B5-4018-A68C-1AC49BDB5970}">
      <dgm:prSet phldrT="[Текст]" custT="1"/>
      <dgm:spPr>
        <a:xfrm>
          <a:off x="138741" y="118215"/>
          <a:ext cx="5366745" cy="781317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000" b="1" i="0" u="none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ГРУЗОНАПРЯЖЕННОСТЬ СЕТИ</a:t>
          </a:r>
          <a:endParaRPr lang="ru-RU" sz="1000" b="1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FB2B5DC-E130-46F5-AA18-7C03E80B0E67}" type="parTrans" cxnId="{1FBD1143-697C-4DFA-A1FA-B918F243E9D6}">
      <dgm:prSet/>
      <dgm:spPr/>
      <dgm:t>
        <a:bodyPr/>
        <a:lstStyle/>
        <a:p>
          <a:endParaRPr lang="ru-RU" sz="1000"/>
        </a:p>
      </dgm:t>
    </dgm:pt>
    <dgm:pt modelId="{26139F83-D115-402E-B44C-433966BCA933}" type="sibTrans" cxnId="{1FBD1143-697C-4DFA-A1FA-B918F243E9D6}">
      <dgm:prSet/>
      <dgm:spPr/>
      <dgm:t>
        <a:bodyPr/>
        <a:lstStyle/>
        <a:p>
          <a:endParaRPr lang="ru-RU" sz="1000"/>
        </a:p>
      </dgm:t>
    </dgm:pt>
    <dgm:pt modelId="{C267FB58-FB6A-4676-8FFE-F4E1CCD8279A}">
      <dgm:prSet phldrT="[Текст]" custT="1"/>
      <dgm:spPr>
        <a:xfrm>
          <a:off x="149094" y="732443"/>
          <a:ext cx="1105711" cy="1824249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000" b="0" i="0" u="none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Грузооборот  по видам транспорта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ru-RU" sz="1000" b="0" i="0" u="none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Протяженность эксплуатируемых транспортных сетей общего пользования по видам транспорта </a:t>
          </a:r>
        </a:p>
      </dgm:t>
    </dgm:pt>
    <dgm:pt modelId="{0F56B525-4499-4B4F-9382-24668B39A7E4}" type="parTrans" cxnId="{3DB26E07-7EC4-4ED5-A899-1578CBD8CC85}">
      <dgm:prSet/>
      <dgm:spPr/>
      <dgm:t>
        <a:bodyPr/>
        <a:lstStyle/>
        <a:p>
          <a:endParaRPr lang="ru-RU" sz="1000"/>
        </a:p>
      </dgm:t>
    </dgm:pt>
    <dgm:pt modelId="{436F5EEC-8504-40AD-82D7-9BFAA72289A0}" type="sibTrans" cxnId="{3DB26E07-7EC4-4ED5-A899-1578CBD8CC85}">
      <dgm:prSet/>
      <dgm:spPr/>
      <dgm:t>
        <a:bodyPr/>
        <a:lstStyle/>
        <a:p>
          <a:endParaRPr lang="ru-RU" sz="1000"/>
        </a:p>
      </dgm:t>
    </dgm:pt>
    <dgm:pt modelId="{E726CE01-56FE-4F6F-BB75-5DBFABF6538D}">
      <dgm:prSet phldrT="[Текст]" custT="1"/>
      <dgm:spPr>
        <a:xfrm>
          <a:off x="1316844" y="386680"/>
          <a:ext cx="4247572" cy="781317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000" b="1" i="0" u="none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АКТИВНОСТЬ ГРУЗОВЫХ ПЕРЕВОЗОК</a:t>
          </a:r>
          <a:endParaRPr lang="ru-RU" sz="1000" b="1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F2E1750-D6D0-45B4-AEA0-2C4F0A3B9D1D}" type="parTrans" cxnId="{D9ABE9BC-C761-412E-B47C-4775C640D1D7}">
      <dgm:prSet/>
      <dgm:spPr/>
      <dgm:t>
        <a:bodyPr/>
        <a:lstStyle/>
        <a:p>
          <a:endParaRPr lang="ru-RU" sz="1000"/>
        </a:p>
      </dgm:t>
    </dgm:pt>
    <dgm:pt modelId="{B213E730-0DDC-4B16-A90A-86E32ACE466C}" type="sibTrans" cxnId="{D9ABE9BC-C761-412E-B47C-4775C640D1D7}">
      <dgm:prSet/>
      <dgm:spPr/>
      <dgm:t>
        <a:bodyPr/>
        <a:lstStyle/>
        <a:p>
          <a:endParaRPr lang="ru-RU" sz="1000"/>
        </a:p>
      </dgm:t>
    </dgm:pt>
    <dgm:pt modelId="{FAF1F150-3C44-4A2B-A232-F051D45D901B}">
      <dgm:prSet phldrT="[Текст]" custT="1"/>
      <dgm:spPr>
        <a:xfrm>
          <a:off x="1349049" y="1029031"/>
          <a:ext cx="1104362" cy="1693742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000" b="0" i="0" u="none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Объем перевозок грузов по видам транспорта общего пользования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ru-RU" sz="1000" b="0" i="0" u="none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Количество хозяйствующих субъектов </a:t>
          </a:r>
        </a:p>
      </dgm:t>
    </dgm:pt>
    <dgm:pt modelId="{9A4A15D8-F7D6-4F0A-BF45-583B8110728F}" type="parTrans" cxnId="{D79E19B3-BAA6-4904-A069-5E9BD750339A}">
      <dgm:prSet/>
      <dgm:spPr/>
      <dgm:t>
        <a:bodyPr/>
        <a:lstStyle/>
        <a:p>
          <a:endParaRPr lang="ru-RU" sz="1000"/>
        </a:p>
      </dgm:t>
    </dgm:pt>
    <dgm:pt modelId="{E4CA0A20-39E2-46DF-B59B-1F99B37F3632}" type="sibTrans" cxnId="{D79E19B3-BAA6-4904-A069-5E9BD750339A}">
      <dgm:prSet/>
      <dgm:spPr/>
      <dgm:t>
        <a:bodyPr/>
        <a:lstStyle/>
        <a:p>
          <a:endParaRPr lang="ru-RU" sz="1000"/>
        </a:p>
      </dgm:t>
    </dgm:pt>
    <dgm:pt modelId="{31849907-3DC8-40DA-BCD1-A278807EFDAE}">
      <dgm:prSet phldrT="[Текст]" custT="1"/>
      <dgm:spPr>
        <a:xfrm>
          <a:off x="2511190" y="647027"/>
          <a:ext cx="3080410" cy="781317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000" b="1" i="0" u="none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ПОДВИЖНОСТЬ НАСЕЛЕНИЯ </a:t>
          </a:r>
          <a:endParaRPr lang="ru-RU" sz="1000" b="1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6A4D3AA-CA9E-4025-86F5-33BA4A8839D6}" type="parTrans" cxnId="{8700FE57-ACF7-4E88-AFA8-991B98EF4962}">
      <dgm:prSet/>
      <dgm:spPr/>
      <dgm:t>
        <a:bodyPr/>
        <a:lstStyle/>
        <a:p>
          <a:endParaRPr lang="ru-RU" sz="1000"/>
        </a:p>
      </dgm:t>
    </dgm:pt>
    <dgm:pt modelId="{DDCF1B99-19B2-43E7-BBBE-BBA05DA5B522}" type="sibTrans" cxnId="{8700FE57-ACF7-4E88-AFA8-991B98EF4962}">
      <dgm:prSet/>
      <dgm:spPr/>
      <dgm:t>
        <a:bodyPr/>
        <a:lstStyle/>
        <a:p>
          <a:endParaRPr lang="ru-RU" sz="1000"/>
        </a:p>
      </dgm:t>
    </dgm:pt>
    <dgm:pt modelId="{CE7F5006-B87F-483A-8F1F-1C4F27944DF2}">
      <dgm:prSet phldrT="[Текст]" custT="1"/>
      <dgm:spPr>
        <a:xfrm>
          <a:off x="2553167" y="1273658"/>
          <a:ext cx="1142958" cy="1534338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72000"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Объем перевозок пассажиров транспортом общего пользования по видам транспорта</a:t>
          </a:r>
          <a:endParaRPr lang="ru-RU" sz="1000" b="0" i="0" u="non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8A7BEB2-634D-4EDF-BDF5-90C0AFFC73B9}" type="parTrans" cxnId="{6E15111E-8D4B-461E-BFEA-76D95BEF7922}">
      <dgm:prSet/>
      <dgm:spPr/>
      <dgm:t>
        <a:bodyPr/>
        <a:lstStyle/>
        <a:p>
          <a:endParaRPr lang="ru-RU" sz="1000"/>
        </a:p>
      </dgm:t>
    </dgm:pt>
    <dgm:pt modelId="{723464DD-3C09-465F-B863-B80651BCEBEF}" type="sibTrans" cxnId="{6E15111E-8D4B-461E-BFEA-76D95BEF7922}">
      <dgm:prSet/>
      <dgm:spPr/>
      <dgm:t>
        <a:bodyPr/>
        <a:lstStyle/>
        <a:p>
          <a:endParaRPr lang="ru-RU" sz="1000"/>
        </a:p>
      </dgm:t>
    </dgm:pt>
    <dgm:pt modelId="{472354DF-E23F-4D3F-8E99-883206DBFCD4}">
      <dgm:prSet phldrT="[Текст]" custT="1"/>
      <dgm:spPr>
        <a:xfrm>
          <a:off x="3771699" y="904092"/>
          <a:ext cx="1872000" cy="86546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rIns="36000" bIns="36000"/>
        <a:lstStyle/>
        <a:p>
          <a:r>
            <a:rPr lang="ru-RU" sz="10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ЛОГИСТИЧЕСКИЕ ЗАТРАТЫ </a:t>
          </a:r>
        </a:p>
      </dgm:t>
    </dgm:pt>
    <dgm:pt modelId="{BA4BCB7E-36AA-46BD-B337-5FB7F7C82F97}" type="parTrans" cxnId="{98942FED-1FF5-497B-8FDE-0F248DB9D893}">
      <dgm:prSet/>
      <dgm:spPr/>
      <dgm:t>
        <a:bodyPr/>
        <a:lstStyle/>
        <a:p>
          <a:endParaRPr lang="ru-RU"/>
        </a:p>
      </dgm:t>
    </dgm:pt>
    <dgm:pt modelId="{E654C3FA-B79A-457E-B948-1A45F7F36D2F}" type="sibTrans" cxnId="{98942FED-1FF5-497B-8FDE-0F248DB9D893}">
      <dgm:prSet/>
      <dgm:spPr/>
      <dgm:t>
        <a:bodyPr/>
        <a:lstStyle/>
        <a:p>
          <a:endParaRPr lang="ru-RU"/>
        </a:p>
      </dgm:t>
    </dgm:pt>
    <dgm:pt modelId="{65807514-374B-4161-97D8-2668A79E1F0D}">
      <dgm:prSet phldrT="[Текст]" custT="1"/>
      <dgm:spPr>
        <a:xfrm>
          <a:off x="2553167" y="1273658"/>
          <a:ext cx="1142958" cy="1534338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Численность населения </a:t>
          </a:r>
        </a:p>
      </dgm:t>
    </dgm:pt>
    <dgm:pt modelId="{A23CECD1-2E56-49F8-9E7A-312CB05E4128}" type="parTrans" cxnId="{A85921F6-D15A-4A7A-A0F8-CEBB9E2D96F4}">
      <dgm:prSet/>
      <dgm:spPr/>
      <dgm:t>
        <a:bodyPr/>
        <a:lstStyle/>
        <a:p>
          <a:endParaRPr lang="ru-RU"/>
        </a:p>
      </dgm:t>
    </dgm:pt>
    <dgm:pt modelId="{96D6CDA3-00F8-4F95-8F51-44A620265274}" type="sibTrans" cxnId="{A85921F6-D15A-4A7A-A0F8-CEBB9E2D96F4}">
      <dgm:prSet/>
      <dgm:spPr/>
      <dgm:t>
        <a:bodyPr/>
        <a:lstStyle/>
        <a:p>
          <a:endParaRPr lang="ru-RU"/>
        </a:p>
      </dgm:t>
    </dgm:pt>
    <dgm:pt modelId="{E9B350E6-6FEF-47E2-AC69-15A7C1690C81}">
      <dgm:prSet custT="1"/>
      <dgm:spPr>
        <a:xfrm>
          <a:off x="3825010" y="1590364"/>
          <a:ext cx="1331229" cy="1026399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Средняя стоимость транспортных затрат 1 тонны груза с учетом депонации </a:t>
          </a:r>
        </a:p>
      </dgm:t>
    </dgm:pt>
    <dgm:pt modelId="{4FABC120-0116-494D-8471-79409E0D3F5C}" type="parTrans" cxnId="{8EDC259C-D0F9-4419-ADE8-461CB31C688D}">
      <dgm:prSet/>
      <dgm:spPr/>
      <dgm:t>
        <a:bodyPr/>
        <a:lstStyle/>
        <a:p>
          <a:endParaRPr lang="ru-RU"/>
        </a:p>
      </dgm:t>
    </dgm:pt>
    <dgm:pt modelId="{47DF115A-BAC5-46F2-96BB-E0221165FCEA}" type="sibTrans" cxnId="{8EDC259C-D0F9-4419-ADE8-461CB31C688D}">
      <dgm:prSet/>
      <dgm:spPr/>
      <dgm:t>
        <a:bodyPr/>
        <a:lstStyle/>
        <a:p>
          <a:endParaRPr lang="ru-RU"/>
        </a:p>
      </dgm:t>
    </dgm:pt>
    <dgm:pt modelId="{35899088-2ABB-418C-8B2C-B8B75B1E46DA}" type="pres">
      <dgm:prSet presAssocID="{C942ACA7-86DD-46EF-9C3B-FCCCAE1C239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B4D6F43-9312-4D6B-A34B-E27B53263A40}" type="pres">
      <dgm:prSet presAssocID="{D49E916B-A8B5-4018-A68C-1AC49BDB5970}" presName="parentText1" presStyleLbl="node1" presStyleIdx="0" presStyleCnt="4" custLinFactNeighborY="-1039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75FDAAA4-BE0D-4D5C-AF14-DC1D1B3AF6AD}" type="pres">
      <dgm:prSet presAssocID="{D49E916B-A8B5-4018-A68C-1AC49BDB5970}" presName="childText1" presStyleLbl="solidAlignAcc1" presStyleIdx="0" presStyleCnt="4" custScaleX="89384" custScaleY="126228" custLinFactNeighborX="-4471" custLinFactNeighborY="1327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248874C-9D98-46DC-819C-F810C204F4E7}" type="pres">
      <dgm:prSet presAssocID="{E726CE01-56FE-4F6F-BB75-5DBFABF6538D}" presName="parentText2" presStyleLbl="node1" presStyleIdx="1" presStyleCnt="4" custScaleX="102854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4777F140-ABB7-4EF8-BAC4-0D5EC4BDA98E}" type="pres">
      <dgm:prSet presAssocID="{E726CE01-56FE-4F6F-BB75-5DBFABF6538D}" presName="childText2" presStyleLbl="solidAlignAcc1" presStyleIdx="1" presStyleCnt="4" custScaleX="89275" custScaleY="120263" custLinFactNeighborX="-7523" custLinFactNeighborY="1287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C90D2F9-7121-4C92-B9F9-BA5C28B30203}" type="pres">
      <dgm:prSet presAssocID="{31849907-3DC8-40DA-BCD1-A278807EFDAE}" presName="parentText3" presStyleLbl="node1" presStyleIdx="2" presStyleCnt="4" custScaleX="106490" custLinFactNeighborX="-268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BF9D43E0-B7F5-4E02-92C2-01E5E48D682C}" type="pres">
      <dgm:prSet presAssocID="{31849907-3DC8-40DA-BCD1-A278807EFDAE}" presName="childText3" presStyleLbl="solidAlignAcc1" presStyleIdx="2" presStyleCnt="4" custScaleX="92395" custScaleY="108221" custLinFactNeighborX="-8624" custLinFactNeighborY="572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CAB595F-90B3-48D8-A3E2-E05C601B6818}" type="pres">
      <dgm:prSet presAssocID="{472354DF-E23F-4D3F-8E99-883206DBFCD4}" presName="parentText4" presStyleLbl="node1" presStyleIdx="3" presStyleCnt="4" custScaleX="113068" custScaleY="110770" custLinFactNeighborX="1814" custLinFactNeighborY="4965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78A8D1A6-F1DE-4093-81D0-3A5D5992DA56}" type="pres">
      <dgm:prSet presAssocID="{472354DF-E23F-4D3F-8E99-883206DBFCD4}" presName="childText4" presStyleLbl="solidAlignAcc1" presStyleIdx="3" presStyleCnt="4" custScaleX="106643" custScaleY="71556" custLinFactNeighborX="1332" custLinFactNeighborY="-870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2CF08B07-652F-43D6-BBBE-C2E109520066}" type="presOf" srcId="{65807514-374B-4161-97D8-2668A79E1F0D}" destId="{BF9D43E0-B7F5-4E02-92C2-01E5E48D682C}" srcOrd="0" destOrd="1" presId="urn:microsoft.com/office/officeart/2009/3/layout/IncreasingArrowsProcess"/>
    <dgm:cxn modelId="{ACA6DD96-2000-41F1-8AEC-80F8D9E4C3B5}" type="presOf" srcId="{31849907-3DC8-40DA-BCD1-A278807EFDAE}" destId="{5C90D2F9-7121-4C92-B9F9-BA5C28B30203}" srcOrd="0" destOrd="0" presId="urn:microsoft.com/office/officeart/2009/3/layout/IncreasingArrowsProcess"/>
    <dgm:cxn modelId="{FA256A48-F208-4925-A969-4EA15A71F3D5}" type="presOf" srcId="{C267FB58-FB6A-4676-8FFE-F4E1CCD8279A}" destId="{75FDAAA4-BE0D-4D5C-AF14-DC1D1B3AF6AD}" srcOrd="0" destOrd="0" presId="urn:microsoft.com/office/officeart/2009/3/layout/IncreasingArrowsProcess"/>
    <dgm:cxn modelId="{A85921F6-D15A-4A7A-A0F8-CEBB9E2D96F4}" srcId="{31849907-3DC8-40DA-BCD1-A278807EFDAE}" destId="{65807514-374B-4161-97D8-2668A79E1F0D}" srcOrd="1" destOrd="0" parTransId="{A23CECD1-2E56-49F8-9E7A-312CB05E4128}" sibTransId="{96D6CDA3-00F8-4F95-8F51-44A620265274}"/>
    <dgm:cxn modelId="{7B0610C2-A8B7-4969-AC5E-AC882B593CB0}" type="presOf" srcId="{C942ACA7-86DD-46EF-9C3B-FCCCAE1C2391}" destId="{35899088-2ABB-418C-8B2C-B8B75B1E46DA}" srcOrd="0" destOrd="0" presId="urn:microsoft.com/office/officeart/2009/3/layout/IncreasingArrowsProcess"/>
    <dgm:cxn modelId="{D79E19B3-BAA6-4904-A069-5E9BD750339A}" srcId="{E726CE01-56FE-4F6F-BB75-5DBFABF6538D}" destId="{FAF1F150-3C44-4A2B-A232-F051D45D901B}" srcOrd="0" destOrd="0" parTransId="{9A4A15D8-F7D6-4F0A-BF45-583B8110728F}" sibTransId="{E4CA0A20-39E2-46DF-B59B-1F99B37F3632}"/>
    <dgm:cxn modelId="{2155D093-49CE-45BD-9979-7D4B227CC0E1}" type="presOf" srcId="{E726CE01-56FE-4F6F-BB75-5DBFABF6538D}" destId="{A248874C-9D98-46DC-819C-F810C204F4E7}" srcOrd="0" destOrd="0" presId="urn:microsoft.com/office/officeart/2009/3/layout/IncreasingArrowsProcess"/>
    <dgm:cxn modelId="{3DB26E07-7EC4-4ED5-A899-1578CBD8CC85}" srcId="{D49E916B-A8B5-4018-A68C-1AC49BDB5970}" destId="{C267FB58-FB6A-4676-8FFE-F4E1CCD8279A}" srcOrd="0" destOrd="0" parTransId="{0F56B525-4499-4B4F-9382-24668B39A7E4}" sibTransId="{436F5EEC-8504-40AD-82D7-9BFAA72289A0}"/>
    <dgm:cxn modelId="{BDB642DC-8982-493A-A9D9-F4EE6F53FC71}" type="presOf" srcId="{FAF1F150-3C44-4A2B-A232-F051D45D901B}" destId="{4777F140-ABB7-4EF8-BAC4-0D5EC4BDA98E}" srcOrd="0" destOrd="0" presId="urn:microsoft.com/office/officeart/2009/3/layout/IncreasingArrowsProcess"/>
    <dgm:cxn modelId="{D9ABE9BC-C761-412E-B47C-4775C640D1D7}" srcId="{C942ACA7-86DD-46EF-9C3B-FCCCAE1C2391}" destId="{E726CE01-56FE-4F6F-BB75-5DBFABF6538D}" srcOrd="1" destOrd="0" parTransId="{3F2E1750-D6D0-45B4-AEA0-2C4F0A3B9D1D}" sibTransId="{B213E730-0DDC-4B16-A90A-86E32ACE466C}"/>
    <dgm:cxn modelId="{2F0E32A8-95CA-4680-B06E-F8846E03E959}" type="presOf" srcId="{D49E916B-A8B5-4018-A68C-1AC49BDB5970}" destId="{2B4D6F43-9312-4D6B-A34B-E27B53263A40}" srcOrd="0" destOrd="0" presId="urn:microsoft.com/office/officeart/2009/3/layout/IncreasingArrowsProcess"/>
    <dgm:cxn modelId="{8700FE57-ACF7-4E88-AFA8-991B98EF4962}" srcId="{C942ACA7-86DD-46EF-9C3B-FCCCAE1C2391}" destId="{31849907-3DC8-40DA-BCD1-A278807EFDAE}" srcOrd="2" destOrd="0" parTransId="{76A4D3AA-CA9E-4025-86F5-33BA4A8839D6}" sibTransId="{DDCF1B99-19B2-43E7-BBBE-BBA05DA5B522}"/>
    <dgm:cxn modelId="{8EDC259C-D0F9-4419-ADE8-461CB31C688D}" srcId="{472354DF-E23F-4D3F-8E99-883206DBFCD4}" destId="{E9B350E6-6FEF-47E2-AC69-15A7C1690C81}" srcOrd="0" destOrd="0" parTransId="{4FABC120-0116-494D-8471-79409E0D3F5C}" sibTransId="{47DF115A-BAC5-46F2-96BB-E0221165FCEA}"/>
    <dgm:cxn modelId="{6E15111E-8D4B-461E-BFEA-76D95BEF7922}" srcId="{31849907-3DC8-40DA-BCD1-A278807EFDAE}" destId="{CE7F5006-B87F-483A-8F1F-1C4F27944DF2}" srcOrd="0" destOrd="0" parTransId="{18A7BEB2-634D-4EDF-BDF5-90C0AFFC73B9}" sibTransId="{723464DD-3C09-465F-B863-B80651BCEBEF}"/>
    <dgm:cxn modelId="{FDA4AC79-F344-4664-9206-5E0281920F50}" type="presOf" srcId="{472354DF-E23F-4D3F-8E99-883206DBFCD4}" destId="{5CAB595F-90B3-48D8-A3E2-E05C601B6818}" srcOrd="0" destOrd="0" presId="urn:microsoft.com/office/officeart/2009/3/layout/IncreasingArrowsProcess"/>
    <dgm:cxn modelId="{1FBD1143-697C-4DFA-A1FA-B918F243E9D6}" srcId="{C942ACA7-86DD-46EF-9C3B-FCCCAE1C2391}" destId="{D49E916B-A8B5-4018-A68C-1AC49BDB5970}" srcOrd="0" destOrd="0" parTransId="{4FB2B5DC-E130-46F5-AA18-7C03E80B0E67}" sibTransId="{26139F83-D115-402E-B44C-433966BCA933}"/>
    <dgm:cxn modelId="{1A4EC918-587A-44E0-AE29-6C3961289DB9}" type="presOf" srcId="{E9B350E6-6FEF-47E2-AC69-15A7C1690C81}" destId="{78A8D1A6-F1DE-4093-81D0-3A5D5992DA56}" srcOrd="0" destOrd="0" presId="urn:microsoft.com/office/officeart/2009/3/layout/IncreasingArrowsProcess"/>
    <dgm:cxn modelId="{C371C73F-0B4C-44F6-A204-C6DEA4780DDE}" type="presOf" srcId="{CE7F5006-B87F-483A-8F1F-1C4F27944DF2}" destId="{BF9D43E0-B7F5-4E02-92C2-01E5E48D682C}" srcOrd="0" destOrd="0" presId="urn:microsoft.com/office/officeart/2009/3/layout/IncreasingArrowsProcess"/>
    <dgm:cxn modelId="{98942FED-1FF5-497B-8FDE-0F248DB9D893}" srcId="{C942ACA7-86DD-46EF-9C3B-FCCCAE1C2391}" destId="{472354DF-E23F-4D3F-8E99-883206DBFCD4}" srcOrd="3" destOrd="0" parTransId="{BA4BCB7E-36AA-46BD-B337-5FB7F7C82F97}" sibTransId="{E654C3FA-B79A-457E-B948-1A45F7F36D2F}"/>
    <dgm:cxn modelId="{3593B215-CC52-4871-9213-96E17925A909}" type="presParOf" srcId="{35899088-2ABB-418C-8B2C-B8B75B1E46DA}" destId="{2B4D6F43-9312-4D6B-A34B-E27B53263A40}" srcOrd="0" destOrd="0" presId="urn:microsoft.com/office/officeart/2009/3/layout/IncreasingArrowsProcess"/>
    <dgm:cxn modelId="{0E30F118-7E70-4778-8C06-B4F06721D2DC}" type="presParOf" srcId="{35899088-2ABB-418C-8B2C-B8B75B1E46DA}" destId="{75FDAAA4-BE0D-4D5C-AF14-DC1D1B3AF6AD}" srcOrd="1" destOrd="0" presId="urn:microsoft.com/office/officeart/2009/3/layout/IncreasingArrowsProcess"/>
    <dgm:cxn modelId="{B73D65C1-8E47-439C-B995-CED4AED34D30}" type="presParOf" srcId="{35899088-2ABB-418C-8B2C-B8B75B1E46DA}" destId="{A248874C-9D98-46DC-819C-F810C204F4E7}" srcOrd="2" destOrd="0" presId="urn:microsoft.com/office/officeart/2009/3/layout/IncreasingArrowsProcess"/>
    <dgm:cxn modelId="{91D3AC17-AF99-4369-8BFD-664127985F0B}" type="presParOf" srcId="{35899088-2ABB-418C-8B2C-B8B75B1E46DA}" destId="{4777F140-ABB7-4EF8-BAC4-0D5EC4BDA98E}" srcOrd="3" destOrd="0" presId="urn:microsoft.com/office/officeart/2009/3/layout/IncreasingArrowsProcess"/>
    <dgm:cxn modelId="{6C2D473A-AF43-4882-A4FF-E9C15709BE43}" type="presParOf" srcId="{35899088-2ABB-418C-8B2C-B8B75B1E46DA}" destId="{5C90D2F9-7121-4C92-B9F9-BA5C28B30203}" srcOrd="4" destOrd="0" presId="urn:microsoft.com/office/officeart/2009/3/layout/IncreasingArrowsProcess"/>
    <dgm:cxn modelId="{21F9E4F0-C078-4C35-80C7-470333D3A2AB}" type="presParOf" srcId="{35899088-2ABB-418C-8B2C-B8B75B1E46DA}" destId="{BF9D43E0-B7F5-4E02-92C2-01E5E48D682C}" srcOrd="5" destOrd="0" presId="urn:microsoft.com/office/officeart/2009/3/layout/IncreasingArrowsProcess"/>
    <dgm:cxn modelId="{9C44E31F-2179-484A-BA43-D2561346C7AB}" type="presParOf" srcId="{35899088-2ABB-418C-8B2C-B8B75B1E46DA}" destId="{5CAB595F-90B3-48D8-A3E2-E05C601B6818}" srcOrd="6" destOrd="0" presId="urn:microsoft.com/office/officeart/2009/3/layout/IncreasingArrowsProcess"/>
    <dgm:cxn modelId="{C7F46086-9E7A-48BF-834A-DD156CFAD46C}" type="presParOf" srcId="{35899088-2ABB-418C-8B2C-B8B75B1E46DA}" destId="{78A8D1A6-F1DE-4093-81D0-3A5D5992DA56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2E033-C2D5-4774-BC28-2599AFA1B0C3}">
      <dsp:nvSpPr>
        <dsp:cNvPr id="0" name=""/>
        <dsp:cNvSpPr/>
      </dsp:nvSpPr>
      <dsp:spPr>
        <a:xfrm>
          <a:off x="-2729157" y="-420851"/>
          <a:ext cx="3257119" cy="3257119"/>
        </a:xfrm>
        <a:prstGeom prst="blockArc">
          <a:avLst>
            <a:gd name="adj1" fmla="val 18900000"/>
            <a:gd name="adj2" fmla="val 2700000"/>
            <a:gd name="adj3" fmla="val 663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32512D-EC9E-4808-A593-C5C73D3FD702}">
      <dsp:nvSpPr>
        <dsp:cNvPr id="0" name=""/>
        <dsp:cNvSpPr/>
      </dsp:nvSpPr>
      <dsp:spPr>
        <a:xfrm>
          <a:off x="198624" y="127195"/>
          <a:ext cx="3634720" cy="2542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8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/>
            <a:t>КУЛЬТУРА-ДОСУГ-ТРАДИЦИИ</a:t>
          </a:r>
        </a:p>
      </dsp:txBody>
      <dsp:txXfrm>
        <a:off x="198624" y="127195"/>
        <a:ext cx="3634720" cy="254294"/>
      </dsp:txXfrm>
    </dsp:sp>
    <dsp:sp modelId="{DDB1CB28-3495-4E6F-B2AB-FCF9802A873E}">
      <dsp:nvSpPr>
        <dsp:cNvPr id="0" name=""/>
        <dsp:cNvSpPr/>
      </dsp:nvSpPr>
      <dsp:spPr>
        <a:xfrm>
          <a:off x="39690" y="95408"/>
          <a:ext cx="317868" cy="31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0C315-37C2-4180-8861-90F53C74A177}">
      <dsp:nvSpPr>
        <dsp:cNvPr id="0" name=""/>
        <dsp:cNvSpPr/>
      </dsp:nvSpPr>
      <dsp:spPr>
        <a:xfrm>
          <a:off x="407799" y="508589"/>
          <a:ext cx="3425545" cy="2542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8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СЕМЕЙНО-БРАЧНЫЕ ОТНОШЕНИЯ</a:t>
          </a:r>
        </a:p>
      </dsp:txBody>
      <dsp:txXfrm>
        <a:off x="407799" y="508589"/>
        <a:ext cx="3425545" cy="254294"/>
      </dsp:txXfrm>
    </dsp:sp>
    <dsp:sp modelId="{94F07F37-F23C-42ED-A0A7-64EB213370A4}">
      <dsp:nvSpPr>
        <dsp:cNvPr id="0" name=""/>
        <dsp:cNvSpPr/>
      </dsp:nvSpPr>
      <dsp:spPr>
        <a:xfrm>
          <a:off x="248865" y="476803"/>
          <a:ext cx="317868" cy="31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D1CF8-2001-4A19-9193-BA90E13EA7A1}">
      <dsp:nvSpPr>
        <dsp:cNvPr id="0" name=""/>
        <dsp:cNvSpPr/>
      </dsp:nvSpPr>
      <dsp:spPr>
        <a:xfrm>
          <a:off x="503450" y="889984"/>
          <a:ext cx="3329894" cy="2542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8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/>
            <a:t>РЕПРОДУКТИВНЫЕ ПЛАНЫ</a:t>
          </a:r>
        </a:p>
      </dsp:txBody>
      <dsp:txXfrm>
        <a:off x="503450" y="889984"/>
        <a:ext cx="3329894" cy="254294"/>
      </dsp:txXfrm>
    </dsp:sp>
    <dsp:sp modelId="{63D9447C-4825-4E61-A68A-D501B0269E81}">
      <dsp:nvSpPr>
        <dsp:cNvPr id="0" name=""/>
        <dsp:cNvSpPr/>
      </dsp:nvSpPr>
      <dsp:spPr>
        <a:xfrm>
          <a:off x="344515" y="858197"/>
          <a:ext cx="317868" cy="31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5C082-2D9F-458F-AF55-9F497D75A259}">
      <dsp:nvSpPr>
        <dsp:cNvPr id="0" name=""/>
        <dsp:cNvSpPr/>
      </dsp:nvSpPr>
      <dsp:spPr>
        <a:xfrm>
          <a:off x="503450" y="1271136"/>
          <a:ext cx="3329894" cy="2542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8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МИГРАЦИОННЫЕ НАМЕРЕНИЯ</a:t>
          </a:r>
        </a:p>
      </dsp:txBody>
      <dsp:txXfrm>
        <a:off x="503450" y="1271136"/>
        <a:ext cx="3329894" cy="254294"/>
      </dsp:txXfrm>
    </dsp:sp>
    <dsp:sp modelId="{5A822C40-7787-4173-A13C-140CD61E2A3F}">
      <dsp:nvSpPr>
        <dsp:cNvPr id="0" name=""/>
        <dsp:cNvSpPr/>
      </dsp:nvSpPr>
      <dsp:spPr>
        <a:xfrm>
          <a:off x="344515" y="1239349"/>
          <a:ext cx="317868" cy="31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3BCEA9-1B14-460B-8995-49468055DFC6}">
      <dsp:nvSpPr>
        <dsp:cNvPr id="0" name=""/>
        <dsp:cNvSpPr/>
      </dsp:nvSpPr>
      <dsp:spPr>
        <a:xfrm>
          <a:off x="407799" y="1652531"/>
          <a:ext cx="3425545" cy="2542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8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/>
            <a:t>ЗАНЯТОСТЬ И ЭКОНОМИЧЕСКОЕ ПОВЕДЕНИЕ</a:t>
          </a:r>
        </a:p>
      </dsp:txBody>
      <dsp:txXfrm>
        <a:off x="407799" y="1652531"/>
        <a:ext cx="3425545" cy="254294"/>
      </dsp:txXfrm>
    </dsp:sp>
    <dsp:sp modelId="{91ADB8A8-DD79-4710-AF42-F751D8F82ADC}">
      <dsp:nvSpPr>
        <dsp:cNvPr id="0" name=""/>
        <dsp:cNvSpPr/>
      </dsp:nvSpPr>
      <dsp:spPr>
        <a:xfrm>
          <a:off x="248865" y="1620744"/>
          <a:ext cx="317868" cy="31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5DBAE-3943-4B76-9218-E5CB7E08EAD2}">
      <dsp:nvSpPr>
        <dsp:cNvPr id="0" name=""/>
        <dsp:cNvSpPr/>
      </dsp:nvSpPr>
      <dsp:spPr>
        <a:xfrm>
          <a:off x="198624" y="2033925"/>
          <a:ext cx="3634720" cy="2542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8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/>
            <a:t>БЫТОВЫЕ УЛОВИЯ И ПОТРЕБНОСТИ</a:t>
          </a:r>
        </a:p>
      </dsp:txBody>
      <dsp:txXfrm>
        <a:off x="198624" y="2033925"/>
        <a:ext cx="3634720" cy="254294"/>
      </dsp:txXfrm>
    </dsp:sp>
    <dsp:sp modelId="{983955F4-28D6-45CD-AC12-69637FD11980}">
      <dsp:nvSpPr>
        <dsp:cNvPr id="0" name=""/>
        <dsp:cNvSpPr/>
      </dsp:nvSpPr>
      <dsp:spPr>
        <a:xfrm>
          <a:off x="39690" y="2002138"/>
          <a:ext cx="317868" cy="317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378F5-9856-4DD6-B7D4-53BFB5CE1A21}">
      <dsp:nvSpPr>
        <dsp:cNvPr id="0" name=""/>
        <dsp:cNvSpPr/>
      </dsp:nvSpPr>
      <dsp:spPr>
        <a:xfrm>
          <a:off x="5750" y="315753"/>
          <a:ext cx="1357620" cy="5435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/>
            <a:t>Методы исследования</a:t>
          </a:r>
          <a:endParaRPr lang="ru-RU" sz="1400" kern="1200"/>
        </a:p>
      </dsp:txBody>
      <dsp:txXfrm>
        <a:off x="5750" y="315753"/>
        <a:ext cx="1357620" cy="543578"/>
      </dsp:txXfrm>
    </dsp:sp>
    <dsp:sp modelId="{B4D646E9-1828-4CA4-858D-95EFCFBEE5E3}">
      <dsp:nvSpPr>
        <dsp:cNvPr id="0" name=""/>
        <dsp:cNvSpPr/>
      </dsp:nvSpPr>
      <dsp:spPr>
        <a:xfrm>
          <a:off x="5750" y="859332"/>
          <a:ext cx="1357620" cy="156121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анкетирование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включенное наблюдение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групповое фокусированное интервью</a:t>
          </a:r>
        </a:p>
      </dsp:txBody>
      <dsp:txXfrm>
        <a:off x="5750" y="859332"/>
        <a:ext cx="1357620" cy="1561218"/>
      </dsp:txXfrm>
    </dsp:sp>
    <dsp:sp modelId="{3CEE73F4-2183-47A2-93A2-B0866D9B4B88}">
      <dsp:nvSpPr>
        <dsp:cNvPr id="0" name=""/>
        <dsp:cNvSpPr/>
      </dsp:nvSpPr>
      <dsp:spPr>
        <a:xfrm>
          <a:off x="1553436" y="315753"/>
          <a:ext cx="1357620" cy="543578"/>
        </a:xfrm>
        <a:prstGeom prst="rect">
          <a:avLst/>
        </a:prstGeom>
        <a:solidFill>
          <a:schemeClr val="accent4">
            <a:hueOff val="4628582"/>
            <a:satOff val="24561"/>
            <a:lumOff val="38824"/>
            <a:alphaOff val="0"/>
          </a:schemeClr>
        </a:solidFill>
        <a:ln w="25400" cap="flat" cmpd="sng" algn="ctr">
          <a:solidFill>
            <a:schemeClr val="accent4">
              <a:hueOff val="4628582"/>
              <a:satOff val="24561"/>
              <a:lumOff val="38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/>
            <a:t>Тип выборки</a:t>
          </a:r>
          <a:endParaRPr lang="ru-RU" sz="1400" kern="1200"/>
        </a:p>
      </dsp:txBody>
      <dsp:txXfrm>
        <a:off x="1553436" y="315753"/>
        <a:ext cx="1357620" cy="543578"/>
      </dsp:txXfrm>
    </dsp:sp>
    <dsp:sp modelId="{52DCC38D-E028-49F7-ADBC-9585A03EF774}">
      <dsp:nvSpPr>
        <dsp:cNvPr id="0" name=""/>
        <dsp:cNvSpPr/>
      </dsp:nvSpPr>
      <dsp:spPr>
        <a:xfrm>
          <a:off x="1553436" y="859332"/>
          <a:ext cx="1357620" cy="1561218"/>
        </a:xfrm>
        <a:prstGeom prst="rect">
          <a:avLst/>
        </a:prstGeom>
        <a:solidFill>
          <a:schemeClr val="accent4">
            <a:tint val="40000"/>
            <a:alpha val="90000"/>
            <a:hueOff val="4569593"/>
            <a:satOff val="22379"/>
            <a:lumOff val="619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4569593"/>
              <a:satOff val="22379"/>
              <a:lumOff val="6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0" kern="1200"/>
            <a:t>многоступенчатая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0" kern="1200"/>
            <a:t>квотная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0" kern="1200"/>
            <a:t>стратификационная</a:t>
          </a:r>
        </a:p>
      </dsp:txBody>
      <dsp:txXfrm>
        <a:off x="1553436" y="859332"/>
        <a:ext cx="1357620" cy="1561218"/>
      </dsp:txXfrm>
    </dsp:sp>
    <dsp:sp modelId="{859248BE-377D-4A01-9753-EF5D58CCBB79}">
      <dsp:nvSpPr>
        <dsp:cNvPr id="0" name=""/>
        <dsp:cNvSpPr/>
      </dsp:nvSpPr>
      <dsp:spPr>
        <a:xfrm>
          <a:off x="3102522" y="289237"/>
          <a:ext cx="1357620" cy="543578"/>
        </a:xfrm>
        <a:prstGeom prst="rect">
          <a:avLst/>
        </a:prstGeom>
        <a:solidFill>
          <a:schemeClr val="accent4">
            <a:hueOff val="9257164"/>
            <a:satOff val="49122"/>
            <a:lumOff val="77647"/>
            <a:alphaOff val="0"/>
          </a:schemeClr>
        </a:solidFill>
        <a:ln w="25400" cap="flat" cmpd="sng" algn="ctr">
          <a:solidFill>
            <a:schemeClr val="accent4">
              <a:hueOff val="9257164"/>
              <a:satOff val="49122"/>
              <a:lumOff val="7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/>
            <a:t>Критерии отбора респондентов</a:t>
          </a:r>
          <a:endParaRPr lang="ru-RU" sz="1400" kern="1200"/>
        </a:p>
      </dsp:txBody>
      <dsp:txXfrm>
        <a:off x="3102522" y="289237"/>
        <a:ext cx="1357620" cy="543578"/>
      </dsp:txXfrm>
    </dsp:sp>
    <dsp:sp modelId="{966F6106-2FC0-4472-9091-70C065E9F6FF}">
      <dsp:nvSpPr>
        <dsp:cNvPr id="0" name=""/>
        <dsp:cNvSpPr/>
      </dsp:nvSpPr>
      <dsp:spPr>
        <a:xfrm>
          <a:off x="3101123" y="859332"/>
          <a:ext cx="1357620" cy="1561218"/>
        </a:xfrm>
        <a:prstGeom prst="rect">
          <a:avLst/>
        </a:prstGeom>
        <a:solidFill>
          <a:schemeClr val="accent4">
            <a:tint val="40000"/>
            <a:alpha val="90000"/>
            <a:hueOff val="9139186"/>
            <a:satOff val="44758"/>
            <a:lumOff val="1237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9139186"/>
              <a:satOff val="44758"/>
              <a:lumOff val="123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/>
            <a:t>пол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возраст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социально-профессиональный</a:t>
          </a:r>
          <a:r>
            <a:rPr lang="ru-RU" sz="1200" kern="1200"/>
            <a:t> статус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/>
            <a:t>брачно-семейное состояние</a:t>
          </a:r>
        </a:p>
      </dsp:txBody>
      <dsp:txXfrm>
        <a:off x="3101123" y="859332"/>
        <a:ext cx="1357620" cy="1561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D6F43-9312-4D6B-A34B-E27B53263A40}">
      <dsp:nvSpPr>
        <dsp:cNvPr id="0" name=""/>
        <dsp:cNvSpPr/>
      </dsp:nvSpPr>
      <dsp:spPr>
        <a:xfrm>
          <a:off x="81144" y="111994"/>
          <a:ext cx="5558318" cy="809207"/>
        </a:xfrm>
        <a:prstGeom prst="rightArrow">
          <a:avLst>
            <a:gd name="adj1" fmla="val 50000"/>
            <a:gd name="adj2" fmla="val 5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128462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u="none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ГРУЗОНАПРЯЖЕННОСТЬ СЕТИ</a:t>
          </a:r>
          <a:endParaRPr lang="ru-RU" sz="1000" b="1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1144" y="314296"/>
        <a:ext cx="5356016" cy="404603"/>
      </dsp:txXfrm>
    </dsp:sp>
    <dsp:sp modelId="{75FDAAA4-BE0D-4D5C-AF14-DC1D1B3AF6AD}">
      <dsp:nvSpPr>
        <dsp:cNvPr id="0" name=""/>
        <dsp:cNvSpPr/>
      </dsp:nvSpPr>
      <dsp:spPr>
        <a:xfrm>
          <a:off x="91867" y="748147"/>
          <a:ext cx="1145180" cy="188936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000" b="0" i="0" u="none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Грузооборот  по видам транспорта</a:t>
          </a:r>
        </a:p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000" b="0" i="0" u="none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Протяженность эксплуатируемых транспортных сетей общего пользования по видам транспорта </a:t>
          </a:r>
        </a:p>
      </dsp:txBody>
      <dsp:txXfrm>
        <a:off x="91867" y="748147"/>
        <a:ext cx="1145180" cy="1889368"/>
      </dsp:txXfrm>
    </dsp:sp>
    <dsp:sp modelId="{A248874C-9D98-46DC-819C-F810C204F4E7}">
      <dsp:nvSpPr>
        <dsp:cNvPr id="0" name=""/>
        <dsp:cNvSpPr/>
      </dsp:nvSpPr>
      <dsp:spPr>
        <a:xfrm>
          <a:off x="1301302" y="390042"/>
          <a:ext cx="4399194" cy="809207"/>
        </a:xfrm>
        <a:prstGeom prst="rightArrow">
          <a:avLst>
            <a:gd name="adj1" fmla="val 50000"/>
            <a:gd name="adj2" fmla="val 5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128462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u="none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АКТИВНОСТЬ ГРУЗОВЫХ ПЕРЕВОЗОК</a:t>
          </a:r>
          <a:endParaRPr lang="ru-RU" sz="1000" b="1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01302" y="592344"/>
        <a:ext cx="4196892" cy="404603"/>
      </dsp:txXfrm>
    </dsp:sp>
    <dsp:sp modelId="{4777F140-ABB7-4EF8-BAC4-0D5EC4BDA98E}">
      <dsp:nvSpPr>
        <dsp:cNvPr id="0" name=""/>
        <dsp:cNvSpPr/>
      </dsp:nvSpPr>
      <dsp:spPr>
        <a:xfrm>
          <a:off x="1334656" y="1055322"/>
          <a:ext cx="1143784" cy="1754203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000" b="0" i="0" u="none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Объем перевозок грузов по видам транспорта общего пользования</a:t>
          </a:r>
        </a:p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000" b="0" i="0" u="none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Количество хозяйствующих субъектов </a:t>
          </a:r>
        </a:p>
      </dsp:txBody>
      <dsp:txXfrm>
        <a:off x="1334656" y="1055322"/>
        <a:ext cx="1143784" cy="1754203"/>
      </dsp:txXfrm>
    </dsp:sp>
    <dsp:sp modelId="{5C90D2F9-7121-4C92-B9F9-BA5C28B30203}">
      <dsp:nvSpPr>
        <dsp:cNvPr id="0" name=""/>
        <dsp:cNvSpPr/>
      </dsp:nvSpPr>
      <dsp:spPr>
        <a:xfrm>
          <a:off x="2538281" y="659682"/>
          <a:ext cx="3190369" cy="809207"/>
        </a:xfrm>
        <a:prstGeom prst="rightArrow">
          <a:avLst>
            <a:gd name="adj1" fmla="val 50000"/>
            <a:gd name="adj2" fmla="val 5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128462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u="none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ПОДВИЖНОСТЬ НАСЕЛЕНИЯ </a:t>
          </a:r>
          <a:endParaRPr lang="ru-RU" sz="1000" b="1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38281" y="861984"/>
        <a:ext cx="2988067" cy="404603"/>
      </dsp:txXfrm>
    </dsp:sp>
    <dsp:sp modelId="{BF9D43E0-B7F5-4E02-92C2-01E5E48D682C}">
      <dsp:nvSpPr>
        <dsp:cNvPr id="0" name=""/>
        <dsp:cNvSpPr/>
      </dsp:nvSpPr>
      <dsp:spPr>
        <a:xfrm>
          <a:off x="2581756" y="1308681"/>
          <a:ext cx="1183757" cy="158910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8100" rIns="38100" bIns="38100" numCol="1" spcCol="1270" anchor="t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Объем перевозок пассажиров транспортом общего пользования по видам транспорта</a:t>
          </a:r>
          <a:endParaRPr lang="ru-RU" sz="1000" b="0" i="0" u="none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u-RU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Численность населения </a:t>
          </a:r>
        </a:p>
      </dsp:txBody>
      <dsp:txXfrm>
        <a:off x="2581756" y="1308681"/>
        <a:ext cx="1183757" cy="1589108"/>
      </dsp:txXfrm>
    </dsp:sp>
    <dsp:sp modelId="{5CAB595F-90B3-48D8-A3E2-E05C601B6818}">
      <dsp:nvSpPr>
        <dsp:cNvPr id="0" name=""/>
        <dsp:cNvSpPr/>
      </dsp:nvSpPr>
      <dsp:spPr>
        <a:xfrm>
          <a:off x="3843785" y="925923"/>
          <a:ext cx="1938823" cy="896359"/>
        </a:xfrm>
        <a:prstGeom prst="rightArrow">
          <a:avLst>
            <a:gd name="adj1" fmla="val 50000"/>
            <a:gd name="adj2" fmla="val 5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6000" bIns="360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ЛОГИСТИЧЕСКИЕ ЗАТРАТЫ </a:t>
          </a:r>
        </a:p>
      </dsp:txBody>
      <dsp:txXfrm>
        <a:off x="3843785" y="1150013"/>
        <a:ext cx="1714733" cy="448179"/>
      </dsp:txXfrm>
    </dsp:sp>
    <dsp:sp modelId="{78A8D1A6-F1DE-4093-81D0-3A5D5992DA56}">
      <dsp:nvSpPr>
        <dsp:cNvPr id="0" name=""/>
        <dsp:cNvSpPr/>
      </dsp:nvSpPr>
      <dsp:spPr>
        <a:xfrm>
          <a:off x="3898999" y="1636693"/>
          <a:ext cx="1378749" cy="1063038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Средняя стоимость транспортных затрат 1 тонны груза с учетом депонации </a:t>
          </a:r>
        </a:p>
      </dsp:txBody>
      <dsp:txXfrm>
        <a:off x="3898999" y="1636693"/>
        <a:ext cx="1378749" cy="1063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9EFAD87F-0060-4F59-BC80-95016DD2BDAE}" type="datetimeFigureOut">
              <a:rPr lang="ru-RU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ACD5A99D-D5F6-4155-AF64-80B6395C90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4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7654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1950" cy="12485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8198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1691337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16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6526" cy="12485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39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1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C0395-6E7B-4A71-B60D-88EFDC2D8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59211-59FE-443B-AC19-D36BD95C9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18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180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C8C7A-A0A3-4D47-932E-782B836DB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AFE2B-F754-49BC-88E2-03F0DB9A3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CE60A-5531-4FF7-9F36-88C98E497A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5DE4F-6D2E-4B37-A8FC-83247A95A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DAE44-DB98-47C2-9A94-D7563AF5E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0B90B-BC06-4B31-911E-1E5CBDF6AC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16571-4150-4285-A972-BE58E67F8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C94F5-AEF3-43B7-9257-FC2C9D2937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2AAD7-BE09-4D99-9620-3B9320329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81200"/>
            <a:ext cx="7764463" cy="159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304800" y="6245225"/>
            <a:ext cx="22796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124200" y="6245225"/>
            <a:ext cx="2889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278063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5BCC1EF7-29F5-4369-B902-EDB4E8221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B7E7FF"/>
          </a:solidFill>
          <a:latin typeface="+mj-lt"/>
          <a:ea typeface="Lucida Sans Unicode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B7E7FF"/>
          </a:solidFill>
          <a:latin typeface="Arial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B7E7FF"/>
          </a:solidFill>
          <a:latin typeface="Arial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B7E7FF"/>
          </a:solidFill>
          <a:latin typeface="Arial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B7E7FF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B7E7FF"/>
          </a:solidFill>
          <a:latin typeface="Arial" charset="0"/>
          <a:cs typeface="Lucida Sans Unicode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B7E7FF"/>
          </a:solidFill>
          <a:latin typeface="Arial" charset="0"/>
          <a:cs typeface="Lucida Sans Unicode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B7E7FF"/>
          </a:solidFill>
          <a:latin typeface="Arial" charset="0"/>
          <a:cs typeface="Lucida Sans Unicode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B7E7FF"/>
          </a:solidFill>
          <a:latin typeface="Arial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FFFFFF"/>
          </a:solidFill>
          <a:latin typeface="+mn-lt"/>
          <a:ea typeface="Lucida Sans Unicode" charset="0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Lucida Sans Unicode" charset="0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FFFFFF"/>
          </a:solidFill>
          <a:latin typeface="+mn-lt"/>
          <a:ea typeface="Lucida Sans Unicode" charset="0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Lucida Sans Unicode" charset="0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FFFFFF"/>
          </a:solidFill>
          <a:latin typeface="+mn-lt"/>
          <a:ea typeface="Lucida Sans Unicode" charset="0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11.png"/><Relationship Id="rId7" Type="http://schemas.openxmlformats.org/officeDocument/2006/relationships/image" Target="../media/image10.emf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Visio4444441111132.vsdx"/><Relationship Id="rId11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http://www.ecrin.ru/images/stories/site_images/renz.jpg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veb.ru/common/upload/files/veb/advpan/es_kryukov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1"/>
          <p:cNvGrpSpPr>
            <a:grpSpLocks/>
          </p:cNvGrpSpPr>
          <p:nvPr/>
        </p:nvGrpSpPr>
        <p:grpSpPr bwMode="auto">
          <a:xfrm>
            <a:off x="323528" y="142852"/>
            <a:ext cx="8650288" cy="5579260"/>
            <a:chOff x="246856" y="142852"/>
            <a:chExt cx="8650288" cy="5579260"/>
          </a:xfrm>
        </p:grpSpPr>
        <p:pic>
          <p:nvPicPr>
            <p:cNvPr id="3075" name="Рисунок 2"/>
            <p:cNvPicPr>
              <a:picLocks noChangeAspect="1"/>
            </p:cNvPicPr>
            <p:nvPr/>
          </p:nvPicPr>
          <p:blipFill>
            <a:blip r:embed="rId3" cstate="print"/>
            <a:srcRect b="9296"/>
            <a:stretch>
              <a:fillRect/>
            </a:stretch>
          </p:blipFill>
          <p:spPr bwMode="auto">
            <a:xfrm>
              <a:off x="2143140" y="1000108"/>
              <a:ext cx="5039030" cy="4722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6" name="Rectangle 1"/>
            <p:cNvSpPr>
              <a:spLocks noChangeArrowheads="1"/>
            </p:cNvSpPr>
            <p:nvPr/>
          </p:nvSpPr>
          <p:spPr bwMode="auto">
            <a:xfrm>
              <a:off x="246856" y="188893"/>
              <a:ext cx="8650288" cy="525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1400" b="1" dirty="0">
                  <a:solidFill>
                    <a:srgbClr val="16165D"/>
                  </a:solidFill>
                  <a:cs typeface="Arial" charset="0"/>
                </a:rPr>
                <a:t>Министерство </a:t>
              </a:r>
              <a:r>
                <a:rPr lang="ru-RU" altLang="ru-RU" sz="1400" b="1" dirty="0" smtClean="0">
                  <a:solidFill>
                    <a:srgbClr val="16165D"/>
                  </a:solidFill>
                  <a:cs typeface="Arial" charset="0"/>
                </a:rPr>
                <a:t>науки и высшего образования </a:t>
              </a:r>
              <a:r>
                <a:rPr lang="ru-RU" altLang="ru-RU" sz="1400" b="1" dirty="0">
                  <a:solidFill>
                    <a:srgbClr val="16165D"/>
                  </a:solidFill>
                  <a:cs typeface="Arial" charset="0"/>
                </a:rPr>
                <a:t>Российской Федерации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1400" b="1" dirty="0">
                  <a:solidFill>
                    <a:srgbClr val="16165D"/>
                  </a:solidFill>
                  <a:cs typeface="Arial" charset="0"/>
                </a:rPr>
                <a:t>Северо-Восточный федеральный университет имени М.К. </a:t>
              </a:r>
              <a:r>
                <a:rPr lang="ru-RU" altLang="ru-RU" sz="1400" b="1" dirty="0" err="1">
                  <a:solidFill>
                    <a:srgbClr val="16165D"/>
                  </a:solidFill>
                  <a:cs typeface="Arial" charset="0"/>
                </a:rPr>
                <a:t>Аммосова</a:t>
              </a:r>
              <a:endParaRPr lang="ru-RU" altLang="ru-RU" sz="1400" b="1" dirty="0">
                <a:solidFill>
                  <a:srgbClr val="16165D"/>
                </a:solidFill>
                <a:cs typeface="Arial" charset="0"/>
              </a:endParaRPr>
            </a:p>
          </p:txBody>
        </p:sp>
        <p:pic>
          <p:nvPicPr>
            <p:cNvPr id="3078" name="Рисунок 3"/>
            <p:cNvPicPr>
              <a:picLocks noChangeAspect="1"/>
            </p:cNvPicPr>
            <p:nvPr/>
          </p:nvPicPr>
          <p:blipFill>
            <a:blip r:embed="rId4" cstate="print"/>
            <a:srcRect l="8075" t="16380" r="9933" b="37523"/>
            <a:stretch>
              <a:fillRect/>
            </a:stretch>
          </p:blipFill>
          <p:spPr bwMode="auto">
            <a:xfrm>
              <a:off x="428628" y="142852"/>
              <a:ext cx="857256" cy="670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Rectangle 3"/>
            <p:cNvSpPr>
              <a:spLocks noChangeArrowheads="1"/>
            </p:cNvSpPr>
            <p:nvPr/>
          </p:nvSpPr>
          <p:spPr bwMode="auto">
            <a:xfrm>
              <a:off x="2339752" y="2492896"/>
              <a:ext cx="4248472" cy="1110177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6600" b="1" dirty="0" smtClean="0">
                  <a:ln w="1905"/>
                  <a:solidFill>
                    <a:srgbClr val="00B0F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НИИРЭС</a:t>
              </a:r>
              <a:endParaRPr lang="ru-RU" altLang="ru-RU" sz="6600" b="1" dirty="0">
                <a:solidFill>
                  <a:srgbClr val="00B0F0"/>
                </a:solidFill>
                <a:latin typeface="Arial Black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 bwMode="auto">
          <a:xfrm>
            <a:off x="3208512" y="3645024"/>
            <a:ext cx="2808312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2016 - 2018 гг.</a:t>
            </a:r>
            <a:endParaRPr lang="ru-RU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3823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244393"/>
              </p:ext>
            </p:extLst>
          </p:nvPr>
        </p:nvGraphicFramePr>
        <p:xfrm>
          <a:off x="1043608" y="3717032"/>
          <a:ext cx="7092786" cy="270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607113"/>
              </p:ext>
            </p:extLst>
          </p:nvPr>
        </p:nvGraphicFramePr>
        <p:xfrm>
          <a:off x="1043608" y="332656"/>
          <a:ext cx="7092787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07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464345"/>
              </p:ext>
            </p:extLst>
          </p:nvPr>
        </p:nvGraphicFramePr>
        <p:xfrm>
          <a:off x="984962" y="3717032"/>
          <a:ext cx="7052947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195862"/>
              </p:ext>
            </p:extLst>
          </p:nvPr>
        </p:nvGraphicFramePr>
        <p:xfrm>
          <a:off x="971600" y="645536"/>
          <a:ext cx="7079670" cy="256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73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35" y="1268760"/>
            <a:ext cx="8111916" cy="480186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71600" y="620688"/>
            <a:ext cx="7720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 Black" pitchFamily="34" charset="0"/>
              </a:rPr>
              <a:t>Выполнение плана по </a:t>
            </a:r>
            <a:r>
              <a:rPr lang="ru-RU" b="1" dirty="0" err="1" smtClean="0">
                <a:solidFill>
                  <a:schemeClr val="tx2"/>
                </a:solidFill>
                <a:latin typeface="Arial Black" pitchFamily="34" charset="0"/>
              </a:rPr>
              <a:t>наукометрическим</a:t>
            </a:r>
            <a:r>
              <a:rPr lang="ru-RU" b="1" dirty="0" smtClean="0">
                <a:solidFill>
                  <a:schemeClr val="tx2"/>
                </a:solidFill>
                <a:latin typeface="Arial Black" pitchFamily="34" charset="0"/>
              </a:rPr>
              <a:t> показателям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09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4541" y="621843"/>
            <a:ext cx="57864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ТЕОРИИ И МЕТОДОЛОГИИ ПРОСТРАНСТВЕННОЙ ОРГАНИЗАЦИИ СОЦИАЛЬНО-ЭКОНОМИЧЕСКИХ СИСТЕМ СЕВЕРНОГО РЕГИОНА </a:t>
            </a:r>
            <a:endParaRPr lang="ru-RU" sz="1100" b="1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b="1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Научный </a:t>
            </a:r>
            <a:r>
              <a:rPr lang="ru-RU" sz="11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Сукнёва</a:t>
            </a: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С.А., д.э.н., </a:t>
            </a:r>
            <a:r>
              <a:rPr lang="ru-RU" sz="11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г.н.с</a:t>
            </a: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– зав. лабораторией </a:t>
            </a:r>
            <a:r>
              <a:rPr lang="ru-RU" sz="1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НИИРЭС </a:t>
            </a: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СВФУ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 </a:t>
            </a:r>
            <a:r>
              <a:rPr lang="ru-RU" sz="11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инновационно</a:t>
            </a: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-технологического потенциала, пространственной дифференциации базовых отраслей недропользования, особенностей бюджетной обеспеченности муниципальных образований, вопросов комфортности проживания, территориального развития транспортной сети, демографических процессов, семейно-брачных отношений и миграционной мобильности населения.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Основные значимые результаты </a:t>
            </a:r>
            <a:endParaRPr lang="ru-RU" sz="1100" dirty="0">
              <a:solidFill>
                <a:schemeClr val="tx1"/>
              </a:solidFill>
              <a:latin typeface="+mn-lt"/>
              <a:ea typeface="Times New Roman" panose="02020603050405020304" pitchFamily="18" charset="0"/>
            </a:endParaRPr>
          </a:p>
          <a:p>
            <a:pPr marL="182563" lvl="0" indent="-182563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Разработан методический инструментарий комплексной оценки </a:t>
            </a: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экономического потенциала региона с учетом сложившейся пространственной дифференциации региональных социально-экономических систем в условиях формирования глобального информационного общества, глобальной экономики знаний, смены технологического уклада, растущей рыночной асимметрии.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 marL="182563" lvl="0" indent="-182563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Сформированы и зарегистрированы </a:t>
            </a:r>
            <a:r>
              <a:rPr lang="ru-RU" sz="1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базы </a:t>
            </a: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данных, актуально отражающие пространственную дифференциацию экономики, финансов и социума на территории РС (Я) на основе паспортизации муниципальных районов.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Партнеры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ИСЭ и ЭПС Коми НЦ </a:t>
            </a:r>
            <a:r>
              <a:rPr lang="ru-RU" sz="11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УрО</a:t>
            </a: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РАН; </a:t>
            </a:r>
            <a:r>
              <a:rPr lang="ru-RU" sz="11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ИЭиОПП</a:t>
            </a: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СО РАН; </a:t>
            </a:r>
            <a:r>
              <a:rPr lang="ru-RU" sz="11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ИЭИ ДВО РАН; ЦСИ РС(Я), АН РС(Я).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b="1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Перспективы </a:t>
            </a:r>
            <a:r>
              <a:rPr lang="ru-RU" sz="11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исследований</a:t>
            </a:r>
            <a:endParaRPr lang="ru-RU" sz="1100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Прогнозная оценка долгосрочного развития и пространственной дифференциации экономики, финансов и социума районов, зон, территорий РС (Я). </a:t>
            </a:r>
            <a:endParaRPr lang="ru-RU" sz="11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100" dirty="0" smtClean="0">
              <a:solidFill>
                <a:srgbClr val="C00000"/>
              </a:solidFill>
              <a:latin typeface="+mn-lt"/>
            </a:endParaRPr>
          </a:p>
          <a:p>
            <a:endParaRPr lang="ru-RU" sz="1100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42852"/>
            <a:ext cx="850112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 научные результаты НИИРЭС </a:t>
            </a:r>
          </a:p>
          <a:p>
            <a:pPr lvl="0" algn="just">
              <a:spcAft>
                <a:spcPts val="300"/>
              </a:spcAft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548679"/>
            <a:ext cx="1340121" cy="1244107"/>
          </a:xfrm>
          <a:prstGeom prst="rect">
            <a:avLst/>
          </a:prstGeom>
        </p:spPr>
      </p:pic>
      <p:pic>
        <p:nvPicPr>
          <p:cNvPr id="34" name="Рисунок 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6" y="1868206"/>
            <a:ext cx="2747106" cy="1303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1547664" y="-1152130"/>
            <a:ext cx="19677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1561865" y="606615"/>
          <a:ext cx="1518537" cy="111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r:id="rId6" imgW="10001309" imgH="7305752" progId="Visio.Drawing.15">
                  <p:embed/>
                </p:oleObj>
              </mc:Choice>
              <mc:Fallback>
                <p:oleObj r:id="rId6" imgW="10001309" imgH="7305752" progId="Visio.Drawing.15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1865" y="606615"/>
                        <a:ext cx="1518537" cy="11103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-166488" y="1569461"/>
            <a:ext cx="18473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"/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-166488" y="1798061"/>
            <a:ext cx="18473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0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/>
          <a:srcRect l="29525" t="-399" r="29526" b="1000"/>
          <a:stretch/>
        </p:blipFill>
        <p:spPr>
          <a:xfrm>
            <a:off x="91776" y="5468518"/>
            <a:ext cx="952514" cy="1300547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396" y="3253203"/>
            <a:ext cx="927274" cy="139145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5734" y="3253203"/>
            <a:ext cx="1843458" cy="122080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396" y="4461897"/>
            <a:ext cx="1290126" cy="85436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9214" y="4466902"/>
            <a:ext cx="1509978" cy="84936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8" y="5468518"/>
            <a:ext cx="923157" cy="1305820"/>
          </a:xfrm>
          <a:prstGeom prst="rect">
            <a:avLst/>
          </a:prstGeom>
          <a:ln>
            <a:noFill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47" y="5431936"/>
            <a:ext cx="1160409" cy="133712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5"/>
          <a:srcRect l="29525" t="1139" r="30848" b="-399"/>
          <a:stretch/>
        </p:blipFill>
        <p:spPr>
          <a:xfrm rot="60000">
            <a:off x="3114333" y="5436901"/>
            <a:ext cx="942099" cy="132741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6"/>
          <a:srcRect l="33462" t="10800" r="34250" b="9401"/>
          <a:stretch/>
        </p:blipFill>
        <p:spPr>
          <a:xfrm>
            <a:off x="4022239" y="5475916"/>
            <a:ext cx="954387" cy="132683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04327" y="5482781"/>
            <a:ext cx="890350" cy="12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дпись 1"/>
          <p:cNvSpPr txBox="1"/>
          <p:nvPr/>
        </p:nvSpPr>
        <p:spPr>
          <a:xfrm>
            <a:off x="1109661" y="-675456"/>
            <a:ext cx="6924675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215868"/>
                </a:solidFill>
                <a:latin typeface="Calibri"/>
                <a:ea typeface="Times New Roman"/>
                <a:cs typeface="+mn-cs"/>
              </a:rPr>
              <a:t> 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215868"/>
                </a:solidFill>
                <a:latin typeface="Calibri"/>
                <a:ea typeface="Times New Roman"/>
                <a:cs typeface="+mn-cs"/>
              </a:rPr>
              <a:t> 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215868"/>
                </a:solidFill>
                <a:latin typeface="Calibri"/>
                <a:ea typeface="Times New Roman"/>
                <a:cs typeface="+mn-cs"/>
              </a:rPr>
              <a:t> 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215868"/>
                </a:solidFill>
                <a:latin typeface="Calibri"/>
                <a:ea typeface="Times New Roman"/>
                <a:cs typeface="+mn-cs"/>
              </a:rPr>
              <a:t>КОМПЛЕКСНОЕ СОЦИОЛОГИЧЕСКОЕ ИССЛЕДОВАНИЕ современного состояния человеческого потенциала Республики Саха (</a:t>
            </a:r>
            <a:r>
              <a:rPr lang="ru-RU" b="1" dirty="0" smtClean="0">
                <a:solidFill>
                  <a:srgbClr val="215868"/>
                </a:solidFill>
                <a:latin typeface="Calibri"/>
                <a:ea typeface="Times New Roman"/>
                <a:cs typeface="+mn-cs"/>
              </a:rPr>
              <a:t>Якутия)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215868"/>
                </a:solidFill>
                <a:latin typeface="Calibri"/>
                <a:ea typeface="Times New Roman"/>
                <a:cs typeface="+mn-cs"/>
              </a:rPr>
              <a:t>2017 </a:t>
            </a:r>
            <a:r>
              <a:rPr lang="ru-RU" b="1" dirty="0">
                <a:solidFill>
                  <a:srgbClr val="215868"/>
                </a:solidFill>
                <a:latin typeface="Calibri"/>
                <a:ea typeface="Times New Roman"/>
                <a:cs typeface="+mn-cs"/>
              </a:rPr>
              <a:t>г., 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215868"/>
                </a:solidFill>
                <a:latin typeface="Calibri"/>
                <a:ea typeface="Times New Roman"/>
                <a:cs typeface="+mn-cs"/>
              </a:rPr>
              <a:t>Охват: 17 районов РС(Я), n=1670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215868"/>
                </a:solidFill>
                <a:latin typeface="Calibri"/>
                <a:ea typeface="Times New Roman"/>
                <a:cs typeface="+mn-cs"/>
              </a:rPr>
              <a:t> </a:t>
            </a:r>
            <a:endParaRPr lang="ru-RU" sz="1200" dirty="0">
              <a:solidFill>
                <a:prstClr val="black"/>
              </a:solidFill>
              <a:latin typeface="Times New Roman"/>
              <a:ea typeface="Times New Roman"/>
              <a:cs typeface="+mn-cs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67349853"/>
              </p:ext>
            </p:extLst>
          </p:nvPr>
        </p:nvGraphicFramePr>
        <p:xfrm>
          <a:off x="323528" y="1340768"/>
          <a:ext cx="3862494" cy="2415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/>
          </p:nvPr>
        </p:nvGraphicFramePr>
        <p:xfrm>
          <a:off x="107504" y="4005064"/>
          <a:ext cx="446449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Прямоугольник 4"/>
          <p:cNvSpPr/>
          <p:nvPr/>
        </p:nvSpPr>
        <p:spPr>
          <a:xfrm rot="16200000">
            <a:off x="-1313116" y="2437860"/>
            <a:ext cx="2995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БЛОКИ ВОПРОСОВ АНКЕТЫ</a:t>
            </a:r>
            <a:r>
              <a:rPr lang="ru-RU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15823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Авторы.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С.А. 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Сукнёва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д.э.н.,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г.н.с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.- зав. лабораторией НИИРЭС, И.И. Подойницына,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д.социол.н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., профессор ФЭИ, А.В. Михайлова, к.э.н.,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зав.кафедрой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ФЭИ,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Д.М.Винокурова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к.социол.н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.,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зав.лабораторией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ФЭИ, А.С.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Барашкова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к.э.н.,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в.н.с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НИИРЭС.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2780928"/>
            <a:ext cx="4320480" cy="396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Новизна. </a:t>
            </a:r>
            <a:r>
              <a:rPr lang="ru-RU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Составлены 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технологические </a:t>
            </a:r>
            <a:r>
              <a:rPr lang="ru-RU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карты многоступенчатой, квотной </a:t>
            </a:r>
            <a:r>
              <a:rPr lang="ru-RU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стратификационной</a:t>
            </a:r>
            <a:r>
              <a:rPr lang="ru-RU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выборки по трем основным критериям: пол, возраст, </a:t>
            </a:r>
            <a:r>
              <a:rPr lang="ru-RU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социо</a:t>
            </a:r>
            <a:r>
              <a:rPr lang="ru-RU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-профессиональная принадлежность респондента. Формализованная анкета содержит вопросы, позволившие дать оценку не только современной ситуации и происходящих процессов в социально-экономической, политической и социокультурной сферах, но и установить возможные варианты их будущего развития. Использована триангуляция методов, применяемых для сбора, обработки и интерпретации социологических данных. Применены методы обобщения и классификации процентных распределений; построение многомерных таблиц сопряженности множественных ответов; корреляционный, кластерный и дисперсионный анализ; визуализация данных с помощью графических процедур.</a:t>
            </a:r>
          </a:p>
        </p:txBody>
      </p:sp>
    </p:spTree>
    <p:extLst>
      <p:ext uri="{BB962C8B-B14F-4D97-AF65-F5344CB8AC3E}">
        <p14:creationId xmlns:p14="http://schemas.microsoft.com/office/powerpoint/2010/main" val="26966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/>
          </p:nvPr>
        </p:nvGraphicFramePr>
        <p:xfrm>
          <a:off x="107504" y="3140968"/>
          <a:ext cx="5832648" cy="2949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6090349"/>
            <a:ext cx="5328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Блок-схема группировки показателей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оценки транспортной обеспеченности локальных экономических систем.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60648"/>
            <a:ext cx="835292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Методический инструментарий комплексной оценки транспортной обеспеченности локальных экономических систем в регионах Севера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Авторы: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Т.П. Егорова, к.э.н.,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в.н.с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НИИРЭС, А.М.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Делахова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с.н.с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НИИРЭС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Инструментарий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оценки транспортной обеспеченности локальных экономических систем разработан методом многомерной классификации на основе многомерных средних, учитывающий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количественные (в </a:t>
            </a:r>
            <a:r>
              <a:rPr lang="ru-RU" sz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т.ч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совокупность сезонных коммуникаций и их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продуктивность)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и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качественные показатели (в </a:t>
            </a:r>
            <a:r>
              <a:rPr lang="ru-RU" sz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т.ч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уровень транспортно-логистических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затрат). В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Республике Саха (Якутия), относящейся к северным регионам страны, основой транспортной системы являются сезонные коммуникации, которые в практике анализа транспортной обеспеченности, транспортной доступности, транспортного потенциала территорий обычно не используются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endParaRPr lang="ru-RU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Новизна.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Разработанный методический инструментарий основан на классических методах оценки транспортной системы региона, но, вместе с тем, обладает новизной, так как учитывает наличие сезонных видов транспортных коммуникаций и их логистическую составляющую. Это позволяет наиболее полно учесть особенности развития транспортных систем в регионах Севера.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3501007"/>
            <a:ext cx="280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Значимость.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Преимуществом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данной методики оценки транспортной обеспеченности локальных экономических систем является высокая степень ее адаптации к изменяющейся макроэкономической ситуации в регионе.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Методика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позволяет учесть множество показателей и коэффициентов, давая, таким образом, наиболее полный и объективный учет количественных показателей деятельности транспортной системы муниципального образования в динамике. </a:t>
            </a:r>
            <a:endParaRPr lang="ru-RU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25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896" y="4898306"/>
            <a:ext cx="2616293" cy="1959694"/>
          </a:xfrm>
          <a:prstGeom prst="rect">
            <a:avLst/>
          </a:prstGeom>
        </p:spPr>
      </p:pic>
      <p:pic>
        <p:nvPicPr>
          <p:cNvPr id="4098" name="Picture 2" descr="ÐÑÐ¸Ð³Ð»Ð°ÑÐ°ÐµÐ¼ Ð½Ð°  Ð½Ð°ÑÑÐ½Ð¾-Ð¼ÐµÑÐ¾Ð´Ð¾Ð»Ð¾Ð³Ð¸ÑÐµÑÐºÐ¸Ð¹ ÑÐµÐ¼Ð¸Ð½Ð°Ñ Ñ  ÑÑÐ°ÑÑÐ¸ÐµÐ¼ ÑÐ»ÐµÐ½-ÐºÐ¾ÑÑÐµÑÐ¿Ð¾Ð½Ð´ÐµÐ½ÑÐ° Ð ÐÐ ÐÑÐ¸Ð½Ð±ÐµÑÐ³Ð° Ð .Ð¡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12" y="4797152"/>
            <a:ext cx="1262986" cy="18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79712" y="4797152"/>
            <a:ext cx="4929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Гринберг Руслан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Семенович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– член-корр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. РАН,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научный руководитель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Института экономики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РАН, главный редактор журнала «Мир перемен»</a:t>
            </a:r>
          </a:p>
          <a:p>
            <a:endParaRPr lang="ru-RU" sz="1200" b="1" dirty="0" smtClean="0">
              <a:solidFill>
                <a:schemeClr val="tx2"/>
              </a:solidFill>
              <a:latin typeface="Open Sans"/>
            </a:endParaRPr>
          </a:p>
          <a:p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«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Проблемы </a:t>
            </a:r>
            <a:r>
              <a:rPr lang="ru-RU" sz="1200" b="1" dirty="0" err="1">
                <a:solidFill>
                  <a:schemeClr val="tx2"/>
                </a:solidFill>
                <a:latin typeface="Open Sans"/>
              </a:rPr>
              <a:t>социодинамики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 в  условиях «новой» экономики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»</a:t>
            </a:r>
            <a:endParaRPr lang="ru-RU" sz="1200" b="1" i="0" dirty="0">
              <a:solidFill>
                <a:schemeClr val="tx2"/>
              </a:solidFill>
              <a:effectLst/>
              <a:latin typeface="Open San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6" y="972309"/>
            <a:ext cx="1790228" cy="134267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19290" y="908720"/>
            <a:ext cx="66731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 smtClean="0">
                <a:solidFill>
                  <a:schemeClr val="tx2"/>
                </a:solidFill>
                <a:latin typeface="Open Sans"/>
              </a:rPr>
              <a:t>Похиленко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 Николай Петрович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-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академик РАН, эксперт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в области петрологии, минералогии и геохимии верхней мантии и кимберлитов;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прогнозировании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и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поиска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алмазных месторождений. 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 Институт геологии и минералогии им. В. С. Соболева СО РАН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/>
            </a:r>
            <a:br>
              <a:rPr lang="ru-RU" sz="1200" b="1" dirty="0">
                <a:solidFill>
                  <a:schemeClr val="tx2"/>
                </a:solidFill>
                <a:latin typeface="Open Sans"/>
              </a:rPr>
            </a:br>
            <a:endParaRPr lang="ru-RU" sz="1200" b="1" dirty="0" smtClean="0">
              <a:solidFill>
                <a:schemeClr val="tx2"/>
              </a:solidFill>
              <a:latin typeface="Open Sans"/>
            </a:endParaRPr>
          </a:p>
          <a:p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«Типы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, проблемы происхождения, особенности прогнозирования и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поиска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коренных месторождений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алмазов» </a:t>
            </a:r>
            <a:endParaRPr lang="ru-RU" sz="1200" b="1" i="0" dirty="0">
              <a:solidFill>
                <a:schemeClr val="tx2"/>
              </a:solidFill>
              <a:effectLst/>
              <a:latin typeface="Open Sans"/>
            </a:endParaRPr>
          </a:p>
        </p:txBody>
      </p:sp>
      <p:pic>
        <p:nvPicPr>
          <p:cNvPr id="4099" name="Picture 3" descr="Картинки по запросу крюков валерий анатольевич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37468"/>
            <a:ext cx="1368152" cy="19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580112" y="2564904"/>
            <a:ext cx="3563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Open Sans"/>
              </a:rPr>
              <a:t>Крюков Валерий Анатольевич –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член-корр.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РАН, директор Института экономики и организации промышленного производства СО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РАН, главный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редактор Всероссийского экономического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журнала «ЭКО»</a:t>
            </a:r>
          </a:p>
          <a:p>
            <a:endParaRPr lang="ru-RU" sz="1200" b="1" dirty="0" smtClean="0">
              <a:solidFill>
                <a:schemeClr val="tx2"/>
              </a:solidFill>
              <a:latin typeface="Open Sans"/>
            </a:endParaRPr>
          </a:p>
          <a:p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«Эволюция форм хозяйствования на Севере: особенности и современные тенденции»</a:t>
            </a:r>
            <a:endParaRPr lang="ru-RU" sz="1200" b="1" dirty="0">
              <a:solidFill>
                <a:schemeClr val="tx2"/>
              </a:solidFill>
              <a:latin typeface="Open Sans"/>
            </a:endParaRPr>
          </a:p>
        </p:txBody>
      </p:sp>
      <p:pic>
        <p:nvPicPr>
          <p:cNvPr id="4100" name="Picture 4" descr="http://www.ecrin.ru/images/stories/site_images/renz.jpg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17" y="2648000"/>
            <a:ext cx="1262986" cy="188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23557" y="2564904"/>
            <a:ext cx="24324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chemeClr val="tx2"/>
                </a:solidFill>
                <a:latin typeface="Open Sans"/>
              </a:rPr>
              <a:t>Рензин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 Олег Маркович –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заместитель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директора 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Института </a:t>
            </a:r>
            <a:r>
              <a:rPr lang="ru-RU" sz="1200" b="1" dirty="0">
                <a:solidFill>
                  <a:schemeClr val="tx2"/>
                </a:solidFill>
                <a:latin typeface="Open Sans"/>
              </a:rPr>
              <a:t>экономических исследований ДВО РАН (г. Хабаровск</a:t>
            </a:r>
            <a:r>
              <a:rPr lang="ru-RU" sz="1200" b="1" dirty="0" smtClean="0">
                <a:solidFill>
                  <a:schemeClr val="tx2"/>
                </a:solidFill>
                <a:latin typeface="Open Sans"/>
              </a:rPr>
              <a:t>)</a:t>
            </a:r>
          </a:p>
          <a:p>
            <a:endParaRPr lang="ru-RU" sz="1200" b="1" dirty="0" smtClean="0">
              <a:solidFill>
                <a:schemeClr val="tx1"/>
              </a:solidFill>
              <a:latin typeface="Open Sans"/>
            </a:endParaRPr>
          </a:p>
          <a:p>
            <a:r>
              <a:rPr lang="ru-RU" sz="1200" b="1" dirty="0" smtClean="0">
                <a:solidFill>
                  <a:schemeClr val="tx1"/>
                </a:solidFill>
                <a:latin typeface="Open Sans"/>
              </a:rPr>
              <a:t>«</a:t>
            </a:r>
            <a:r>
              <a:rPr lang="ru-RU" sz="1200" b="1" dirty="0">
                <a:solidFill>
                  <a:schemeClr val="tx1"/>
                </a:solidFill>
                <a:latin typeface="Open Sans"/>
              </a:rPr>
              <a:t>Новые идеи в региональном управлении: опыт Дальнего Востока»</a:t>
            </a:r>
          </a:p>
          <a:p>
            <a:endParaRPr lang="ru-RU" sz="1200" b="1" dirty="0">
              <a:solidFill>
                <a:schemeClr val="tx2"/>
              </a:solidFill>
              <a:latin typeface="Open San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02499" y="253561"/>
            <a:ext cx="636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 Black" pitchFamily="34" charset="0"/>
              </a:rPr>
              <a:t>Методологический семинар НИИРЭС (2018 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789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4267" y="2492896"/>
            <a:ext cx="4356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555555"/>
                </a:solidFill>
                <a:latin typeface="Open Sans"/>
              </a:rPr>
              <a:t>Секции конференции:</a:t>
            </a:r>
            <a:endParaRPr lang="ru-RU" sz="1200" dirty="0">
              <a:solidFill>
                <a:srgbClr val="555555"/>
              </a:solidFill>
              <a:latin typeface="Open Sans"/>
            </a:endParaRPr>
          </a:p>
          <a:p>
            <a:r>
              <a:rPr lang="ru-RU" sz="1200" dirty="0">
                <a:solidFill>
                  <a:srgbClr val="555555"/>
                </a:solidFill>
                <a:latin typeface="Open Sans"/>
              </a:rPr>
              <a:t>1: Государственное регулирование экономики Северо-Востока России;</a:t>
            </a:r>
          </a:p>
          <a:p>
            <a:r>
              <a:rPr lang="ru-RU" sz="1200" dirty="0">
                <a:solidFill>
                  <a:srgbClr val="555555"/>
                </a:solidFill>
                <a:latin typeface="Open Sans"/>
              </a:rPr>
              <a:t>2: Демографический и трудовой потенциал развития северных и восточных регионов России;</a:t>
            </a:r>
          </a:p>
          <a:p>
            <a:r>
              <a:rPr lang="ru-RU" sz="1200" dirty="0">
                <a:solidFill>
                  <a:srgbClr val="555555"/>
                </a:solidFill>
                <a:latin typeface="Open Sans"/>
              </a:rPr>
              <a:t>3: Экономика недропользования, экология и природно-климатические особенности российского Севера;</a:t>
            </a:r>
          </a:p>
          <a:p>
            <a:r>
              <a:rPr lang="ru-RU" sz="1200" dirty="0">
                <a:solidFill>
                  <a:srgbClr val="555555"/>
                </a:solidFill>
                <a:latin typeface="Open Sans"/>
              </a:rPr>
              <a:t>4: Экономика и технологии алмазно-бриллиантового комплекса;</a:t>
            </a:r>
          </a:p>
          <a:p>
            <a:r>
              <a:rPr lang="ru-RU" sz="1200" dirty="0">
                <a:solidFill>
                  <a:srgbClr val="555555"/>
                </a:solidFill>
                <a:latin typeface="Open Sans"/>
              </a:rPr>
              <a:t>5: Транспортно-логистическая система: эффективность и </a:t>
            </a:r>
            <a:r>
              <a:rPr lang="ru-RU" sz="1200" dirty="0" err="1">
                <a:solidFill>
                  <a:srgbClr val="555555"/>
                </a:solidFill>
                <a:latin typeface="Open Sans"/>
              </a:rPr>
              <a:t>цифровизация</a:t>
            </a:r>
            <a:r>
              <a:rPr lang="ru-RU" sz="1200" dirty="0">
                <a:solidFill>
                  <a:srgbClr val="555555"/>
                </a:solidFill>
                <a:latin typeface="Open Sans"/>
              </a:rPr>
              <a:t>;</a:t>
            </a:r>
          </a:p>
          <a:p>
            <a:r>
              <a:rPr lang="ru-RU" sz="1200" dirty="0">
                <a:solidFill>
                  <a:srgbClr val="555555"/>
                </a:solidFill>
                <a:latin typeface="Open Sans"/>
              </a:rPr>
              <a:t>6: Системы управления регионом, бизнесом, наукой, образованием (автоматизация и роботизация в «реальном времени» цифровой парадигмы) - секция стендовых докладов.</a:t>
            </a:r>
            <a:endParaRPr lang="ru-RU" sz="1200" b="0" i="0" dirty="0">
              <a:solidFill>
                <a:srgbClr val="555555"/>
              </a:solidFill>
              <a:effectLst/>
              <a:latin typeface="Open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9000" y="980728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b="1" dirty="0" smtClean="0">
                <a:solidFill>
                  <a:srgbClr val="0000FF"/>
                </a:solidFill>
                <a:latin typeface="Open Sans"/>
              </a:rPr>
              <a:t>Всероссийская научно-практическая конференция </a:t>
            </a:r>
            <a:r>
              <a:rPr lang="ru-RU" sz="1500" b="1" dirty="0">
                <a:solidFill>
                  <a:srgbClr val="0000FF"/>
                </a:solidFill>
                <a:latin typeface="Open Sans"/>
              </a:rPr>
              <a:t>«Устойчивый Север: общество, экология, экономика, политика»</a:t>
            </a:r>
            <a:endParaRPr lang="ru-RU" dirty="0">
              <a:solidFill>
                <a:srgbClr val="555555"/>
              </a:solidFill>
              <a:latin typeface="Open Sans"/>
            </a:endParaRPr>
          </a:p>
          <a:p>
            <a:pPr algn="ctr"/>
            <a:r>
              <a:rPr lang="ru-RU" dirty="0">
                <a:solidFill>
                  <a:srgbClr val="555555"/>
                </a:solidFill>
                <a:latin typeface="Open Sans"/>
              </a:rPr>
              <a:t> </a:t>
            </a:r>
            <a:r>
              <a:rPr lang="ru-RU" sz="1400" b="1" dirty="0" smtClean="0">
                <a:solidFill>
                  <a:srgbClr val="555555"/>
                </a:solidFill>
                <a:latin typeface="Open Sans"/>
              </a:rPr>
              <a:t>25-26 </a:t>
            </a:r>
            <a:r>
              <a:rPr lang="ru-RU" sz="1400" b="1" dirty="0">
                <a:solidFill>
                  <a:srgbClr val="555555"/>
                </a:solidFill>
                <a:latin typeface="Open Sans"/>
              </a:rPr>
              <a:t>сентября 2019 </a:t>
            </a:r>
            <a:r>
              <a:rPr lang="ru-RU" sz="1400" b="1" dirty="0" smtClean="0">
                <a:solidFill>
                  <a:srgbClr val="555555"/>
                </a:solidFill>
                <a:latin typeface="Open Sans"/>
              </a:rPr>
              <a:t>года</a:t>
            </a:r>
            <a:endParaRPr lang="ru-RU" sz="1400" b="1" i="0" dirty="0">
              <a:solidFill>
                <a:srgbClr val="555555"/>
              </a:solidFill>
              <a:effectLst/>
              <a:latin typeface="Open Sans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4" y="476672"/>
            <a:ext cx="3851117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536" t="25359" r="6257" b="24394"/>
          <a:stretch/>
        </p:blipFill>
        <p:spPr>
          <a:xfrm>
            <a:off x="2053031" y="5489848"/>
            <a:ext cx="3669135" cy="1368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585" y="5489848"/>
            <a:ext cx="2065958" cy="1368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8070" t="1551" r="9762" b="19377"/>
          <a:stretch/>
        </p:blipFill>
        <p:spPr>
          <a:xfrm>
            <a:off x="7780962" y="5489848"/>
            <a:ext cx="1363037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93" y="5489848"/>
            <a:ext cx="206595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1"/>
          <p:cNvGrpSpPr>
            <a:grpSpLocks/>
          </p:cNvGrpSpPr>
          <p:nvPr/>
        </p:nvGrpSpPr>
        <p:grpSpPr bwMode="auto">
          <a:xfrm>
            <a:off x="279462" y="142852"/>
            <a:ext cx="8650288" cy="5579260"/>
            <a:chOff x="279462" y="142852"/>
            <a:chExt cx="8650288" cy="5579260"/>
          </a:xfrm>
        </p:grpSpPr>
        <p:pic>
          <p:nvPicPr>
            <p:cNvPr id="3075" name="Рисунок 2"/>
            <p:cNvPicPr>
              <a:picLocks noChangeAspect="1"/>
            </p:cNvPicPr>
            <p:nvPr/>
          </p:nvPicPr>
          <p:blipFill>
            <a:blip r:embed="rId3" cstate="print"/>
            <a:srcRect b="9296"/>
            <a:stretch>
              <a:fillRect/>
            </a:stretch>
          </p:blipFill>
          <p:spPr bwMode="auto">
            <a:xfrm>
              <a:off x="2143140" y="1000108"/>
              <a:ext cx="5039030" cy="4722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6" name="Rectangle 1"/>
            <p:cNvSpPr>
              <a:spLocks noChangeArrowheads="1"/>
            </p:cNvSpPr>
            <p:nvPr/>
          </p:nvSpPr>
          <p:spPr bwMode="auto">
            <a:xfrm>
              <a:off x="279462" y="188893"/>
              <a:ext cx="8650288" cy="525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1400" b="1" dirty="0">
                  <a:solidFill>
                    <a:srgbClr val="16165D"/>
                  </a:solidFill>
                  <a:cs typeface="Arial" charset="0"/>
                </a:rPr>
                <a:t>Министерство </a:t>
              </a:r>
              <a:r>
                <a:rPr lang="ru-RU" altLang="ru-RU" sz="1400" b="1" dirty="0" smtClean="0">
                  <a:solidFill>
                    <a:srgbClr val="16165D"/>
                  </a:solidFill>
                  <a:cs typeface="Arial" charset="0"/>
                </a:rPr>
                <a:t>науки и высшего образования </a:t>
              </a:r>
              <a:r>
                <a:rPr lang="ru-RU" altLang="ru-RU" sz="1400" b="1" dirty="0">
                  <a:solidFill>
                    <a:srgbClr val="16165D"/>
                  </a:solidFill>
                  <a:cs typeface="Arial" charset="0"/>
                </a:rPr>
                <a:t>Российской Федерации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1400" b="1" dirty="0">
                  <a:solidFill>
                    <a:srgbClr val="16165D"/>
                  </a:solidFill>
                  <a:cs typeface="Arial" charset="0"/>
                </a:rPr>
                <a:t>Северо-Восточный федеральный университет имени М.К. </a:t>
              </a:r>
              <a:r>
                <a:rPr lang="ru-RU" altLang="ru-RU" sz="1400" b="1" dirty="0" err="1">
                  <a:solidFill>
                    <a:srgbClr val="16165D"/>
                  </a:solidFill>
                  <a:cs typeface="Arial" charset="0"/>
                </a:rPr>
                <a:t>Аммосова</a:t>
              </a:r>
              <a:endParaRPr lang="ru-RU" altLang="ru-RU" sz="1400" b="1" dirty="0">
                <a:solidFill>
                  <a:srgbClr val="16165D"/>
                </a:solidFill>
                <a:cs typeface="Arial" charset="0"/>
              </a:endParaRPr>
            </a:p>
          </p:txBody>
        </p:sp>
        <p:pic>
          <p:nvPicPr>
            <p:cNvPr id="3078" name="Рисунок 3"/>
            <p:cNvPicPr>
              <a:picLocks noChangeAspect="1"/>
            </p:cNvPicPr>
            <p:nvPr/>
          </p:nvPicPr>
          <p:blipFill>
            <a:blip r:embed="rId4" cstate="print"/>
            <a:srcRect l="8075" t="16380" r="9933" b="37523"/>
            <a:stretch>
              <a:fillRect/>
            </a:stretch>
          </p:blipFill>
          <p:spPr bwMode="auto">
            <a:xfrm>
              <a:off x="428628" y="142852"/>
              <a:ext cx="857256" cy="670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Rectangle 3"/>
            <p:cNvSpPr>
              <a:spLocks noChangeArrowheads="1"/>
            </p:cNvSpPr>
            <p:nvPr/>
          </p:nvSpPr>
          <p:spPr bwMode="auto">
            <a:xfrm>
              <a:off x="2339752" y="2492896"/>
              <a:ext cx="4248472" cy="1110177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6600" b="1" dirty="0" smtClean="0">
                  <a:ln w="1905"/>
                  <a:solidFill>
                    <a:srgbClr val="00B0F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НИИРЭС</a:t>
              </a:r>
              <a:endParaRPr lang="ru-RU" altLang="ru-RU" sz="6600" b="1" dirty="0">
                <a:solidFill>
                  <a:srgbClr val="00B0F0"/>
                </a:solidFill>
                <a:latin typeface="Arial Black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 bwMode="auto">
          <a:xfrm>
            <a:off x="3131840" y="3645024"/>
            <a:ext cx="2808312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2016 - 2018 гг.</a:t>
            </a:r>
            <a:endParaRPr lang="ru-RU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Lucida Sans Unicode" charset="0"/>
            </a:endParaRPr>
          </a:p>
        </p:txBody>
      </p:sp>
      <p:grpSp>
        <p:nvGrpSpPr>
          <p:cNvPr id="15" name="Группа 25"/>
          <p:cNvGrpSpPr>
            <a:grpSpLocks/>
          </p:cNvGrpSpPr>
          <p:nvPr/>
        </p:nvGrpSpPr>
        <p:grpSpPr bwMode="auto">
          <a:xfrm rot="5400000">
            <a:off x="4885344" y="-2743277"/>
            <a:ext cx="143893" cy="7200000"/>
            <a:chOff x="8572528" y="0"/>
            <a:chExt cx="215902" cy="6858000"/>
          </a:xfrm>
        </p:grpSpPr>
        <p:sp>
          <p:nvSpPr>
            <p:cNvPr id="16" name="Прямоугольник 15"/>
            <p:cNvSpPr/>
            <p:nvPr/>
          </p:nvSpPr>
          <p:spPr bwMode="auto">
            <a:xfrm>
              <a:off x="8643966" y="0"/>
              <a:ext cx="71439" cy="6858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>
                <a:cs typeface="+mn-cs"/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 bwMode="auto">
            <a:xfrm rot="5400000">
              <a:off x="5144322" y="3428206"/>
              <a:ext cx="6858000" cy="1587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Прямая соединительная линия 17"/>
            <p:cNvCxnSpPr/>
            <p:nvPr/>
          </p:nvCxnSpPr>
          <p:spPr bwMode="auto">
            <a:xfrm rot="5400000">
              <a:off x="5358636" y="3428206"/>
              <a:ext cx="6858000" cy="1588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9345430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70" y="1268760"/>
            <a:ext cx="8365661" cy="447985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481798" y="548680"/>
            <a:ext cx="2180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tx2"/>
                </a:solidFill>
                <a:latin typeface="Arial Black" pitchFamily="34" charset="0"/>
              </a:rPr>
              <a:t>Кадровый состав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337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30901" y="332656"/>
            <a:ext cx="42821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Экспертная деятельность (2016-2018 гг.)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06" y="869969"/>
            <a:ext cx="8398788" cy="56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00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3" y="1355600"/>
            <a:ext cx="8317234" cy="53857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05006" y="44624"/>
            <a:ext cx="4733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tx2"/>
                </a:solidFill>
                <a:latin typeface="Arial Black" pitchFamily="34" charset="0"/>
              </a:rPr>
              <a:t>Направления исследований (проекты)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6438" y="458088"/>
            <a:ext cx="87311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Основное научное направление: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«Комплексное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исследование пространственной организации экономики и социума в условиях реализации "арктического вектора" развития Северо-Востока РФ»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5006" y="188640"/>
            <a:ext cx="4733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tx2"/>
                </a:solidFill>
                <a:latin typeface="Arial Black" pitchFamily="34" charset="0"/>
              </a:rPr>
              <a:t>Направления исследований (проекты)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7" y="692234"/>
            <a:ext cx="8701501" cy="59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50641" y="44624"/>
            <a:ext cx="3427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 Black" pitchFamily="34" charset="0"/>
              </a:rPr>
              <a:t>Структура финансирования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4664"/>
            <a:ext cx="7632848" cy="3922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5" y="4390761"/>
            <a:ext cx="7218290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786491"/>
              </p:ext>
            </p:extLst>
          </p:nvPr>
        </p:nvGraphicFramePr>
        <p:xfrm>
          <a:off x="971599" y="548680"/>
          <a:ext cx="7416825" cy="2401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473556"/>
              </p:ext>
            </p:extLst>
          </p:nvPr>
        </p:nvGraphicFramePr>
        <p:xfrm>
          <a:off x="983886" y="3526465"/>
          <a:ext cx="7392251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97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8012333"/>
              </p:ext>
            </p:extLst>
          </p:nvPr>
        </p:nvGraphicFramePr>
        <p:xfrm>
          <a:off x="1151620" y="620688"/>
          <a:ext cx="6840760" cy="25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53064"/>
              </p:ext>
            </p:extLst>
          </p:nvPr>
        </p:nvGraphicFramePr>
        <p:xfrm>
          <a:off x="971600" y="3645024"/>
          <a:ext cx="72008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52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9399258"/>
              </p:ext>
            </p:extLst>
          </p:nvPr>
        </p:nvGraphicFramePr>
        <p:xfrm>
          <a:off x="827584" y="3456384"/>
          <a:ext cx="7344816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938491"/>
              </p:ext>
            </p:extLst>
          </p:nvPr>
        </p:nvGraphicFramePr>
        <p:xfrm>
          <a:off x="827584" y="260648"/>
          <a:ext cx="7344816" cy="2786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4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23931</TotalTime>
  <Words>971</Words>
  <Application>Microsoft Office PowerPoint</Application>
  <PresentationFormat>Экран (4:3)</PresentationFormat>
  <Paragraphs>109</Paragraphs>
  <Slides>18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 Unicode MS</vt:lpstr>
      <vt:lpstr>Arial</vt:lpstr>
      <vt:lpstr>Arial Black</vt:lpstr>
      <vt:lpstr>Calibri</vt:lpstr>
      <vt:lpstr>Lucida Sans Unicode</vt:lpstr>
      <vt:lpstr>Open Sans</vt:lpstr>
      <vt:lpstr>Times New Roman</vt:lpstr>
      <vt:lpstr>Wingdings</vt:lpstr>
      <vt:lpstr>4_Тема Office</vt:lpstr>
      <vt:lpstr>Visio.Drawing.15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Института региональной экономики АН РС (Я)</dc:title>
  <dc:creator>Safronov</dc:creator>
  <cp:lastModifiedBy>Елена</cp:lastModifiedBy>
  <cp:revision>698</cp:revision>
  <cp:lastPrinted>2009-02-18T11:21:16Z</cp:lastPrinted>
  <dcterms:created xsi:type="dcterms:W3CDTF">2007-02-09T07:25:57Z</dcterms:created>
  <dcterms:modified xsi:type="dcterms:W3CDTF">2019-03-06T04:55:10Z</dcterms:modified>
</cp:coreProperties>
</file>